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2c752b37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2c752b37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2c752b370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2c752b370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2c752b370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2c752b370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2c752b37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2c752b37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2c752b370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2c752b370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2c752b370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2c752b370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2c752b37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2c752b37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2c752b370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62c752b370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2c752b37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2c752b37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2c752b370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2c752b370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2c752b370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2c752b370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2c752b37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2c752b37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2c752b370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2c752b370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2c752b370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2c752b370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2c752b370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2c752b370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2c752b37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2c752b37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2c752b370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2c752b370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723575" y="272225"/>
            <a:ext cx="7546200" cy="2755800"/>
          </a:xfrm>
          <a:prstGeom prst="rect">
            <a:avLst/>
          </a:prstGeom>
        </p:spPr>
        <p:txBody>
          <a:bodyPr anchorCtr="0" anchor="b" bIns="91425" lIns="91425" spcFirstLastPara="1" rIns="91425" wrap="square" tIns="91425">
            <a:normAutofit/>
          </a:bodyPr>
          <a:lstStyle/>
          <a:p>
            <a:pPr indent="0" lvl="0" marL="0" rtl="0" algn="ctr">
              <a:lnSpc>
                <a:spcPct val="115000"/>
              </a:lnSpc>
              <a:spcBef>
                <a:spcPts val="2000"/>
              </a:spcBef>
              <a:spcAft>
                <a:spcPts val="0"/>
              </a:spcAft>
              <a:buNone/>
            </a:pPr>
            <a:r>
              <a:rPr b="1" lang="en" sz="1900">
                <a:latin typeface="Arial"/>
                <a:ea typeface="Arial"/>
                <a:cs typeface="Arial"/>
                <a:sym typeface="Arial"/>
              </a:rPr>
              <a:t>CSP 571- DATA PREPARATION AND ANALYSIS</a:t>
            </a:r>
            <a:endParaRPr b="1" sz="1900">
              <a:latin typeface="Arial"/>
              <a:ea typeface="Arial"/>
              <a:cs typeface="Arial"/>
              <a:sym typeface="Arial"/>
            </a:endParaRPr>
          </a:p>
          <a:p>
            <a:pPr indent="0" lvl="0" marL="0" rtl="0" algn="ctr">
              <a:lnSpc>
                <a:spcPct val="115000"/>
              </a:lnSpc>
              <a:spcBef>
                <a:spcPts val="600"/>
              </a:spcBef>
              <a:spcAft>
                <a:spcPts val="0"/>
              </a:spcAft>
              <a:buNone/>
            </a:pPr>
            <a:r>
              <a:rPr b="1" lang="en" sz="1700">
                <a:latin typeface="Arial"/>
                <a:ea typeface="Arial"/>
                <a:cs typeface="Arial"/>
                <a:sym typeface="Arial"/>
              </a:rPr>
              <a:t> Fall 2023</a:t>
            </a:r>
            <a:endParaRPr b="1" sz="1700">
              <a:latin typeface="Arial"/>
              <a:ea typeface="Arial"/>
              <a:cs typeface="Arial"/>
              <a:sym typeface="Arial"/>
            </a:endParaRPr>
          </a:p>
          <a:p>
            <a:pPr indent="0" lvl="0" marL="0" rtl="0" algn="ctr">
              <a:lnSpc>
                <a:spcPct val="115000"/>
              </a:lnSpc>
              <a:spcBef>
                <a:spcPts val="0"/>
              </a:spcBef>
              <a:spcAft>
                <a:spcPts val="0"/>
              </a:spcAft>
              <a:buNone/>
            </a:pPr>
            <a:r>
              <a:rPr b="1" lang="en" sz="1700">
                <a:latin typeface="Arial"/>
                <a:ea typeface="Arial"/>
                <a:cs typeface="Arial"/>
                <a:sym typeface="Arial"/>
              </a:rPr>
              <a:t>Department of Computer Scienc</a:t>
            </a:r>
            <a:r>
              <a:rPr b="1" lang="en" sz="1800">
                <a:latin typeface="Arial"/>
                <a:ea typeface="Arial"/>
                <a:cs typeface="Arial"/>
                <a:sym typeface="Arial"/>
              </a:rPr>
              <a:t>e</a:t>
            </a:r>
            <a:endParaRPr b="1" sz="1500">
              <a:latin typeface="Arial"/>
              <a:ea typeface="Arial"/>
              <a:cs typeface="Arial"/>
              <a:sym typeface="Arial"/>
            </a:endParaRPr>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t/>
            </a:r>
            <a:endParaRPr b="1" sz="1800"/>
          </a:p>
          <a:p>
            <a:pPr indent="0" lvl="0" marL="0" rtl="0" algn="ctr">
              <a:lnSpc>
                <a:spcPct val="115000"/>
              </a:lnSpc>
              <a:spcBef>
                <a:spcPts val="0"/>
              </a:spcBef>
              <a:spcAft>
                <a:spcPts val="0"/>
              </a:spcAft>
              <a:buNone/>
            </a:pPr>
            <a:r>
              <a:rPr b="1" lang="en" sz="2300">
                <a:latin typeface="Arial"/>
                <a:ea typeface="Arial"/>
                <a:cs typeface="Arial"/>
                <a:sym typeface="Arial"/>
              </a:rPr>
              <a:t>TOPIC: PLAYER PERFORMANCE ANALYSIS</a:t>
            </a:r>
            <a:endParaRPr b="1" sz="2400">
              <a:latin typeface="Arial"/>
              <a:ea typeface="Arial"/>
              <a:cs typeface="Arial"/>
              <a:sym typeface="Arial"/>
            </a:endParaRPr>
          </a:p>
        </p:txBody>
      </p:sp>
      <p:sp>
        <p:nvSpPr>
          <p:cNvPr id="86" name="Google Shape;86;p13"/>
          <p:cNvSpPr txBox="1"/>
          <p:nvPr>
            <p:ph idx="1" type="subTitle"/>
          </p:nvPr>
        </p:nvSpPr>
        <p:spPr>
          <a:xfrm>
            <a:off x="311700" y="3686350"/>
            <a:ext cx="8520600" cy="1097400"/>
          </a:xfrm>
          <a:prstGeom prst="rect">
            <a:avLst/>
          </a:prstGeom>
        </p:spPr>
        <p:txBody>
          <a:bodyPr anchorCtr="0" anchor="t" bIns="91425" lIns="91425" spcFirstLastPara="1" rIns="91425" wrap="square" tIns="91425">
            <a:noAutofit/>
          </a:bodyPr>
          <a:lstStyle/>
          <a:p>
            <a:pPr indent="0" lvl="0" marL="5486400" rtl="0" algn="just">
              <a:lnSpc>
                <a:spcPct val="105000"/>
              </a:lnSpc>
              <a:spcBef>
                <a:spcPts val="0"/>
              </a:spcBef>
              <a:spcAft>
                <a:spcPts val="0"/>
              </a:spcAft>
              <a:buNone/>
            </a:pPr>
            <a:r>
              <a:rPr lang="en" sz="1300">
                <a:latin typeface="Arial"/>
                <a:ea typeface="Arial"/>
                <a:cs typeface="Arial"/>
                <a:sym typeface="Arial"/>
              </a:rPr>
              <a:t>Done by,</a:t>
            </a:r>
            <a:endParaRPr sz="1300">
              <a:latin typeface="Arial"/>
              <a:ea typeface="Arial"/>
              <a:cs typeface="Arial"/>
              <a:sym typeface="Arial"/>
            </a:endParaRPr>
          </a:p>
          <a:p>
            <a:pPr indent="0" lvl="0" marL="5486400" rtl="0" algn="just">
              <a:lnSpc>
                <a:spcPct val="105000"/>
              </a:lnSpc>
              <a:spcBef>
                <a:spcPts val="0"/>
              </a:spcBef>
              <a:spcAft>
                <a:spcPts val="0"/>
              </a:spcAft>
              <a:buNone/>
            </a:pPr>
            <a:r>
              <a:t/>
            </a:r>
            <a:endParaRPr sz="1300">
              <a:solidFill>
                <a:srgbClr val="000000"/>
              </a:solidFill>
              <a:latin typeface="Arial"/>
              <a:ea typeface="Arial"/>
              <a:cs typeface="Arial"/>
              <a:sym typeface="Arial"/>
            </a:endParaRPr>
          </a:p>
          <a:p>
            <a:pPr indent="0" lvl="0" marL="5486400" rtl="0" algn="just">
              <a:lnSpc>
                <a:spcPct val="105000"/>
              </a:lnSpc>
              <a:spcBef>
                <a:spcPts val="0"/>
              </a:spcBef>
              <a:spcAft>
                <a:spcPts val="0"/>
              </a:spcAft>
              <a:buNone/>
            </a:pPr>
            <a:r>
              <a:rPr lang="en" sz="1300">
                <a:latin typeface="Arial"/>
                <a:ea typeface="Arial"/>
                <a:cs typeface="Arial"/>
                <a:sym typeface="Arial"/>
              </a:rPr>
              <a:t>A</a:t>
            </a:r>
            <a:r>
              <a:rPr lang="en" sz="1300">
                <a:latin typeface="Arial"/>
                <a:ea typeface="Arial"/>
                <a:cs typeface="Arial"/>
                <a:sym typeface="Arial"/>
              </a:rPr>
              <a:t>ditya Shivakumar - A20513527</a:t>
            </a:r>
            <a:endParaRPr sz="1300">
              <a:latin typeface="Arial"/>
              <a:ea typeface="Arial"/>
              <a:cs typeface="Arial"/>
              <a:sym typeface="Arial"/>
            </a:endParaRPr>
          </a:p>
          <a:p>
            <a:pPr indent="0" lvl="0" marL="5486400" rtl="0" algn="just">
              <a:lnSpc>
                <a:spcPct val="105000"/>
              </a:lnSpc>
              <a:spcBef>
                <a:spcPts val="0"/>
              </a:spcBef>
              <a:spcAft>
                <a:spcPts val="0"/>
              </a:spcAft>
              <a:buNone/>
            </a:pPr>
            <a:r>
              <a:rPr lang="en" sz="1300">
                <a:latin typeface="Arial"/>
                <a:ea typeface="Arial"/>
                <a:cs typeface="Arial"/>
                <a:sym typeface="Arial"/>
              </a:rPr>
              <a:t>Punalraj Parthasarathy- A20519421</a:t>
            </a:r>
            <a:endParaRPr sz="1300">
              <a:latin typeface="Arial"/>
              <a:ea typeface="Arial"/>
              <a:cs typeface="Arial"/>
              <a:sym typeface="Arial"/>
            </a:endParaRPr>
          </a:p>
          <a:p>
            <a:pPr indent="0" lvl="0" marL="5486400" rtl="0" algn="just">
              <a:lnSpc>
                <a:spcPct val="105000"/>
              </a:lnSpc>
              <a:spcBef>
                <a:spcPts val="0"/>
              </a:spcBef>
              <a:spcAft>
                <a:spcPts val="0"/>
              </a:spcAft>
              <a:buNone/>
            </a:pPr>
            <a:r>
              <a:rPr lang="en" sz="1300">
                <a:latin typeface="Arial"/>
                <a:ea typeface="Arial"/>
                <a:cs typeface="Arial"/>
                <a:sym typeface="Arial"/>
              </a:rPr>
              <a:t>Chenglong Wu Yang - A20518979</a:t>
            </a:r>
            <a:endParaRPr sz="13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2"/>
          <p:cNvPicPr preferRelativeResize="0"/>
          <p:nvPr/>
        </p:nvPicPr>
        <p:blipFill>
          <a:blip r:embed="rId3">
            <a:alphaModFix/>
          </a:blip>
          <a:stretch>
            <a:fillRect/>
          </a:stretch>
        </p:blipFill>
        <p:spPr>
          <a:xfrm>
            <a:off x="458075" y="351800"/>
            <a:ext cx="3897693" cy="2073775"/>
          </a:xfrm>
          <a:prstGeom prst="rect">
            <a:avLst/>
          </a:prstGeom>
          <a:noFill/>
          <a:ln>
            <a:noFill/>
          </a:ln>
        </p:spPr>
      </p:pic>
      <p:pic>
        <p:nvPicPr>
          <p:cNvPr id="155" name="Google Shape;155;p22"/>
          <p:cNvPicPr preferRelativeResize="0"/>
          <p:nvPr/>
        </p:nvPicPr>
        <p:blipFill>
          <a:blip r:embed="rId4">
            <a:alphaModFix/>
          </a:blip>
          <a:stretch>
            <a:fillRect/>
          </a:stretch>
        </p:blipFill>
        <p:spPr>
          <a:xfrm>
            <a:off x="458075" y="2731250"/>
            <a:ext cx="3730272" cy="1984700"/>
          </a:xfrm>
          <a:prstGeom prst="rect">
            <a:avLst/>
          </a:prstGeom>
          <a:noFill/>
          <a:ln>
            <a:noFill/>
          </a:ln>
        </p:spPr>
      </p:pic>
      <p:pic>
        <p:nvPicPr>
          <p:cNvPr id="156" name="Google Shape;156;p22"/>
          <p:cNvPicPr preferRelativeResize="0"/>
          <p:nvPr/>
        </p:nvPicPr>
        <p:blipFill>
          <a:blip r:embed="rId5">
            <a:alphaModFix/>
          </a:blip>
          <a:stretch>
            <a:fillRect/>
          </a:stretch>
        </p:blipFill>
        <p:spPr>
          <a:xfrm>
            <a:off x="4572000" y="2571750"/>
            <a:ext cx="4030057" cy="2144200"/>
          </a:xfrm>
          <a:prstGeom prst="rect">
            <a:avLst/>
          </a:prstGeom>
          <a:noFill/>
          <a:ln>
            <a:noFill/>
          </a:ln>
        </p:spPr>
      </p:pic>
      <p:sp>
        <p:nvSpPr>
          <p:cNvPr id="157" name="Google Shape;157;p22"/>
          <p:cNvSpPr txBox="1"/>
          <p:nvPr/>
        </p:nvSpPr>
        <p:spPr>
          <a:xfrm>
            <a:off x="4572000" y="119625"/>
            <a:ext cx="4253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Roboto"/>
                <a:ea typeface="Roboto"/>
                <a:cs typeface="Roboto"/>
                <a:sym typeface="Roboto"/>
              </a:rPr>
              <a:t>Left Upper Side: Plot </a:t>
            </a:r>
            <a:r>
              <a:rPr lang="en" sz="1500">
                <a:solidFill>
                  <a:schemeClr val="dk2"/>
                </a:solidFill>
                <a:latin typeface="Roboto"/>
                <a:ea typeface="Roboto"/>
                <a:cs typeface="Roboto"/>
                <a:sym typeface="Roboto"/>
              </a:rPr>
              <a:t>shows a comparison between each different position and their </a:t>
            </a:r>
            <a:r>
              <a:rPr b="1" lang="en" sz="1500">
                <a:solidFill>
                  <a:schemeClr val="dk2"/>
                </a:solidFill>
                <a:latin typeface="Roboto"/>
                <a:ea typeface="Roboto"/>
                <a:cs typeface="Roboto"/>
                <a:sym typeface="Roboto"/>
              </a:rPr>
              <a:t>minutes played</a:t>
            </a:r>
            <a:r>
              <a:rPr lang="en" sz="1500">
                <a:solidFill>
                  <a:schemeClr val="dk2"/>
                </a:solidFill>
                <a:latin typeface="Roboto"/>
                <a:ea typeface="Roboto"/>
                <a:cs typeface="Roboto"/>
                <a:sym typeface="Roboto"/>
              </a:rPr>
              <a:t>.</a:t>
            </a:r>
            <a:endParaRPr sz="1500">
              <a:solidFill>
                <a:schemeClr val="dk2"/>
              </a:solidFill>
              <a:latin typeface="Roboto"/>
              <a:ea typeface="Roboto"/>
              <a:cs typeface="Roboto"/>
              <a:sym typeface="Roboto"/>
            </a:endParaRPr>
          </a:p>
          <a:p>
            <a:pPr indent="0" lvl="0" marL="0" rtl="0" algn="l">
              <a:spcBef>
                <a:spcPts val="0"/>
              </a:spcBef>
              <a:spcAft>
                <a:spcPts val="0"/>
              </a:spcAft>
              <a:buNone/>
            </a:pPr>
            <a:r>
              <a:rPr lang="en" sz="1500">
                <a:solidFill>
                  <a:schemeClr val="dk2"/>
                </a:solidFill>
                <a:latin typeface="Roboto"/>
                <a:ea typeface="Roboto"/>
                <a:cs typeface="Roboto"/>
                <a:sym typeface="Roboto"/>
              </a:rPr>
              <a:t>Left Bottom Side: Plot shows a comparison between each different position and </a:t>
            </a:r>
            <a:r>
              <a:rPr b="1" lang="en" sz="1500">
                <a:solidFill>
                  <a:schemeClr val="dk2"/>
                </a:solidFill>
                <a:latin typeface="Roboto"/>
                <a:ea typeface="Roboto"/>
                <a:cs typeface="Roboto"/>
                <a:sym typeface="Roboto"/>
              </a:rPr>
              <a:t>goals scored</a:t>
            </a:r>
            <a:r>
              <a:rPr lang="en" sz="1500">
                <a:solidFill>
                  <a:schemeClr val="dk2"/>
                </a:solidFill>
                <a:latin typeface="Roboto"/>
                <a:ea typeface="Roboto"/>
                <a:cs typeface="Roboto"/>
                <a:sym typeface="Roboto"/>
              </a:rPr>
              <a:t>.</a:t>
            </a:r>
            <a:endParaRPr sz="1500">
              <a:solidFill>
                <a:schemeClr val="dk2"/>
              </a:solidFill>
              <a:latin typeface="Roboto"/>
              <a:ea typeface="Roboto"/>
              <a:cs typeface="Roboto"/>
              <a:sym typeface="Roboto"/>
            </a:endParaRPr>
          </a:p>
          <a:p>
            <a:pPr indent="0" lvl="0" marL="0" rtl="0" algn="l">
              <a:spcBef>
                <a:spcPts val="0"/>
              </a:spcBef>
              <a:spcAft>
                <a:spcPts val="0"/>
              </a:spcAft>
              <a:buNone/>
            </a:pPr>
            <a:r>
              <a:rPr lang="en" sz="1500">
                <a:solidFill>
                  <a:schemeClr val="dk2"/>
                </a:solidFill>
                <a:latin typeface="Roboto"/>
                <a:ea typeface="Roboto"/>
                <a:cs typeface="Roboto"/>
                <a:sym typeface="Roboto"/>
              </a:rPr>
              <a:t>Right side:  Plot shows a comparison between each different position and </a:t>
            </a:r>
            <a:r>
              <a:rPr b="1" lang="en" sz="1500">
                <a:solidFill>
                  <a:schemeClr val="dk2"/>
                </a:solidFill>
                <a:latin typeface="Roboto"/>
                <a:ea typeface="Roboto"/>
                <a:cs typeface="Roboto"/>
                <a:sym typeface="Roboto"/>
              </a:rPr>
              <a:t>assist done</a:t>
            </a:r>
            <a:r>
              <a:rPr lang="en" sz="1500">
                <a:solidFill>
                  <a:schemeClr val="dk2"/>
                </a:solidFill>
                <a:latin typeface="Roboto"/>
                <a:ea typeface="Roboto"/>
                <a:cs typeface="Roboto"/>
                <a:sym typeface="Roboto"/>
              </a:rPr>
              <a:t>.</a:t>
            </a:r>
            <a:endParaRPr sz="15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3"/>
          <p:cNvPicPr preferRelativeResize="0"/>
          <p:nvPr/>
        </p:nvPicPr>
        <p:blipFill>
          <a:blip r:embed="rId3">
            <a:alphaModFix/>
          </a:blip>
          <a:stretch>
            <a:fillRect/>
          </a:stretch>
        </p:blipFill>
        <p:spPr>
          <a:xfrm>
            <a:off x="5378100" y="887000"/>
            <a:ext cx="3512998" cy="1869075"/>
          </a:xfrm>
          <a:prstGeom prst="rect">
            <a:avLst/>
          </a:prstGeom>
          <a:noFill/>
          <a:ln>
            <a:noFill/>
          </a:ln>
        </p:spPr>
      </p:pic>
      <p:sp>
        <p:nvSpPr>
          <p:cNvPr id="163" name="Google Shape;163;p23"/>
          <p:cNvSpPr txBox="1"/>
          <p:nvPr/>
        </p:nvSpPr>
        <p:spPr>
          <a:xfrm>
            <a:off x="1900575" y="425300"/>
            <a:ext cx="726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Plot of Average Goals, Assist and Touches Per Position</a:t>
            </a:r>
            <a:endParaRPr sz="1800">
              <a:solidFill>
                <a:schemeClr val="dk2"/>
              </a:solidFill>
              <a:latin typeface="Roboto"/>
              <a:ea typeface="Roboto"/>
              <a:cs typeface="Roboto"/>
              <a:sym typeface="Roboto"/>
            </a:endParaRPr>
          </a:p>
        </p:txBody>
      </p:sp>
      <p:sp>
        <p:nvSpPr>
          <p:cNvPr id="164" name="Google Shape;164;p23"/>
          <p:cNvSpPr txBox="1"/>
          <p:nvPr/>
        </p:nvSpPr>
        <p:spPr>
          <a:xfrm>
            <a:off x="248350" y="1025550"/>
            <a:ext cx="4260000" cy="352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2400"/>
              </a:spcBef>
              <a:spcAft>
                <a:spcPts val="0"/>
              </a:spcAft>
              <a:buNone/>
            </a:pPr>
            <a:r>
              <a:rPr b="1" lang="en" sz="1100"/>
              <a:t>Midfielders (MF) </a:t>
            </a:r>
            <a:r>
              <a:rPr lang="en" sz="1100"/>
              <a:t>have the highest average values for assists and touches, which is consistent with their role in game control and opportunity creation. </a:t>
            </a:r>
            <a:r>
              <a:rPr b="1" lang="en" sz="1100"/>
              <a:t>Forwards (FW)</a:t>
            </a:r>
            <a:r>
              <a:rPr lang="en" sz="1100"/>
              <a:t> have a high average amount of goals, which corresponds to their primary goal of scoring.</a:t>
            </a:r>
            <a:endParaRPr sz="1100"/>
          </a:p>
          <a:p>
            <a:pPr indent="0" lvl="0" marL="0" rtl="0" algn="just">
              <a:lnSpc>
                <a:spcPct val="115000"/>
              </a:lnSpc>
              <a:spcBef>
                <a:spcPts val="2400"/>
              </a:spcBef>
              <a:spcAft>
                <a:spcPts val="0"/>
              </a:spcAft>
              <a:buNone/>
            </a:pPr>
            <a:r>
              <a:rPr b="1" lang="en" sz="1100"/>
              <a:t>Defenders (DF) Goalkeepers (GK)</a:t>
            </a:r>
            <a:r>
              <a:rPr lang="en" sz="1100"/>
              <a:t> have low goal and assist statistics, which is to be anticipated considering their defensive positions. When compared to midfielders, their average number of touches is similarly smaller, indicating less frequent involvement in ball possession.</a:t>
            </a:r>
            <a:endParaRPr b="1" sz="1100"/>
          </a:p>
          <a:p>
            <a:pPr indent="0" lvl="0" marL="0" rtl="0" algn="l">
              <a:lnSpc>
                <a:spcPct val="115000"/>
              </a:lnSpc>
              <a:spcBef>
                <a:spcPts val="2400"/>
              </a:spcBef>
              <a:spcAft>
                <a:spcPts val="0"/>
              </a:spcAft>
              <a:buNone/>
            </a:pPr>
            <a:r>
              <a:t/>
            </a:r>
            <a:endParaRPr b="1" sz="1100"/>
          </a:p>
          <a:p>
            <a:pPr indent="0" lvl="0" marL="0" rtl="0" algn="l">
              <a:spcBef>
                <a:spcPts val="2400"/>
              </a:spcBef>
              <a:spcAft>
                <a:spcPts val="0"/>
              </a:spcAft>
              <a:buNone/>
            </a:pPr>
            <a:r>
              <a:t/>
            </a:r>
            <a:endParaRPr sz="1800">
              <a:solidFill>
                <a:schemeClr val="dk2"/>
              </a:solidFill>
              <a:latin typeface="Roboto"/>
              <a:ea typeface="Roboto"/>
              <a:cs typeface="Roboto"/>
              <a:sym typeface="Roboto"/>
            </a:endParaRPr>
          </a:p>
        </p:txBody>
      </p:sp>
      <p:pic>
        <p:nvPicPr>
          <p:cNvPr id="165" name="Google Shape;165;p23"/>
          <p:cNvPicPr preferRelativeResize="0"/>
          <p:nvPr/>
        </p:nvPicPr>
        <p:blipFill>
          <a:blip r:embed="rId4">
            <a:alphaModFix/>
          </a:blip>
          <a:stretch>
            <a:fillRect/>
          </a:stretch>
        </p:blipFill>
        <p:spPr>
          <a:xfrm>
            <a:off x="5457900" y="2805323"/>
            <a:ext cx="3513000" cy="18691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4"/>
          <p:cNvPicPr preferRelativeResize="0"/>
          <p:nvPr/>
        </p:nvPicPr>
        <p:blipFill>
          <a:blip r:embed="rId3">
            <a:alphaModFix/>
          </a:blip>
          <a:stretch>
            <a:fillRect/>
          </a:stretch>
        </p:blipFill>
        <p:spPr>
          <a:xfrm>
            <a:off x="758900" y="1320125"/>
            <a:ext cx="3438525" cy="1962150"/>
          </a:xfrm>
          <a:prstGeom prst="rect">
            <a:avLst/>
          </a:prstGeom>
          <a:noFill/>
          <a:ln>
            <a:noFill/>
          </a:ln>
        </p:spPr>
      </p:pic>
      <p:pic>
        <p:nvPicPr>
          <p:cNvPr id="171" name="Google Shape;171;p24"/>
          <p:cNvPicPr preferRelativeResize="0"/>
          <p:nvPr/>
        </p:nvPicPr>
        <p:blipFill rotWithShape="1">
          <a:blip r:embed="rId4">
            <a:alphaModFix/>
          </a:blip>
          <a:srcRect b="0" l="0" r="12134" t="0"/>
          <a:stretch/>
        </p:blipFill>
        <p:spPr>
          <a:xfrm>
            <a:off x="4572000" y="1405850"/>
            <a:ext cx="3143250" cy="1876425"/>
          </a:xfrm>
          <a:prstGeom prst="rect">
            <a:avLst/>
          </a:prstGeom>
          <a:noFill/>
          <a:ln>
            <a:noFill/>
          </a:ln>
        </p:spPr>
      </p:pic>
      <p:sp>
        <p:nvSpPr>
          <p:cNvPr id="172" name="Google Shape;172;p24"/>
          <p:cNvSpPr txBox="1"/>
          <p:nvPr/>
        </p:nvSpPr>
        <p:spPr>
          <a:xfrm>
            <a:off x="478450" y="598100"/>
            <a:ext cx="7655400" cy="54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2400"/>
              </a:spcBef>
              <a:spcAft>
                <a:spcPts val="2400"/>
              </a:spcAft>
              <a:buNone/>
            </a:pPr>
            <a:r>
              <a:rPr b="1" lang="en" sz="1100"/>
              <a:t>Tukey HSD</a:t>
            </a:r>
            <a:r>
              <a:rPr lang="en" sz="1100"/>
              <a:t> is used to determine exactly which positions differ from each other after finding a significant F-statistic from the ANOVA.</a:t>
            </a:r>
            <a:endParaRPr sz="18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3">
            <a:alphaModFix/>
          </a:blip>
          <a:srcRect b="0" l="0" r="16736" t="0"/>
          <a:stretch/>
        </p:blipFill>
        <p:spPr>
          <a:xfrm>
            <a:off x="5062150" y="1046300"/>
            <a:ext cx="3886200" cy="781050"/>
          </a:xfrm>
          <a:prstGeom prst="rect">
            <a:avLst/>
          </a:prstGeom>
          <a:noFill/>
          <a:ln>
            <a:noFill/>
          </a:ln>
        </p:spPr>
      </p:pic>
      <p:pic>
        <p:nvPicPr>
          <p:cNvPr id="178" name="Google Shape;178;p25"/>
          <p:cNvPicPr preferRelativeResize="0"/>
          <p:nvPr/>
        </p:nvPicPr>
        <p:blipFill rotWithShape="1">
          <a:blip r:embed="rId4">
            <a:alphaModFix/>
          </a:blip>
          <a:srcRect b="0" l="0" r="17830" t="0"/>
          <a:stretch/>
        </p:blipFill>
        <p:spPr>
          <a:xfrm>
            <a:off x="5723725" y="2893700"/>
            <a:ext cx="3028950" cy="742950"/>
          </a:xfrm>
          <a:prstGeom prst="rect">
            <a:avLst/>
          </a:prstGeom>
          <a:noFill/>
          <a:ln>
            <a:noFill/>
          </a:ln>
        </p:spPr>
      </p:pic>
      <p:sp>
        <p:nvSpPr>
          <p:cNvPr id="179" name="Google Shape;179;p25"/>
          <p:cNvSpPr txBox="1"/>
          <p:nvPr/>
        </p:nvSpPr>
        <p:spPr>
          <a:xfrm>
            <a:off x="425300" y="3026600"/>
            <a:ext cx="5130300" cy="1548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2400"/>
              </a:spcBef>
              <a:spcAft>
                <a:spcPts val="0"/>
              </a:spcAft>
              <a:buNone/>
            </a:pPr>
            <a:r>
              <a:rPr lang="en" sz="1100"/>
              <a:t>The test results indicate that player positions in the dataset are not distributed irrespective of nationality. various positions may be more or less prevalent among various ethnicities, indicating probable cultural or training differences in the sport among countries.</a:t>
            </a:r>
            <a:endParaRPr sz="1100"/>
          </a:p>
          <a:p>
            <a:pPr indent="0" lvl="0" marL="0" rtl="0" algn="l">
              <a:spcBef>
                <a:spcPts val="2400"/>
              </a:spcBef>
              <a:spcAft>
                <a:spcPts val="0"/>
              </a:spcAft>
              <a:buNone/>
            </a:pPr>
            <a:r>
              <a:t/>
            </a:r>
            <a:endParaRPr sz="1800">
              <a:solidFill>
                <a:schemeClr val="dk2"/>
              </a:solidFill>
              <a:latin typeface="Roboto"/>
              <a:ea typeface="Roboto"/>
              <a:cs typeface="Roboto"/>
              <a:sym typeface="Roboto"/>
            </a:endParaRPr>
          </a:p>
        </p:txBody>
      </p:sp>
      <p:sp>
        <p:nvSpPr>
          <p:cNvPr id="180" name="Google Shape;180;p25"/>
          <p:cNvSpPr txBox="1"/>
          <p:nvPr/>
        </p:nvSpPr>
        <p:spPr>
          <a:xfrm>
            <a:off x="425300" y="677300"/>
            <a:ext cx="4636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latin typeface="Roboto"/>
                <a:ea typeface="Roboto"/>
                <a:cs typeface="Roboto"/>
                <a:sym typeface="Roboto"/>
              </a:rPr>
              <a:t>Goals vs. Assists:</a:t>
            </a:r>
            <a:r>
              <a:rPr lang="en" sz="1100">
                <a:solidFill>
                  <a:schemeClr val="dk2"/>
                </a:solidFill>
                <a:latin typeface="Roboto"/>
                <a:ea typeface="Roboto"/>
                <a:cs typeface="Roboto"/>
                <a:sym typeface="Roboto"/>
              </a:rPr>
              <a:t> Slight positive correlation (r = 0.11); more goals scored marginally increase assists.</a:t>
            </a:r>
            <a:endParaRPr sz="1100">
              <a:solidFill>
                <a:schemeClr val="dk2"/>
              </a:solidFill>
              <a:latin typeface="Roboto"/>
              <a:ea typeface="Roboto"/>
              <a:cs typeface="Roboto"/>
              <a:sym typeface="Roboto"/>
            </a:endParaRPr>
          </a:p>
          <a:p>
            <a:pPr indent="0" lvl="0" marL="0" rtl="0" algn="l">
              <a:spcBef>
                <a:spcPts val="0"/>
              </a:spcBef>
              <a:spcAft>
                <a:spcPts val="0"/>
              </a:spcAft>
              <a:buNone/>
            </a:pPr>
            <a:r>
              <a:rPr b="1" lang="en" sz="1100">
                <a:solidFill>
                  <a:schemeClr val="dk2"/>
                </a:solidFill>
                <a:latin typeface="Roboto"/>
                <a:ea typeface="Roboto"/>
                <a:cs typeface="Roboto"/>
                <a:sym typeface="Roboto"/>
              </a:rPr>
              <a:t>Goals vs. MP: </a:t>
            </a:r>
            <a:r>
              <a:rPr lang="en" sz="1100">
                <a:solidFill>
                  <a:schemeClr val="dk2"/>
                </a:solidFill>
                <a:latin typeface="Roboto"/>
                <a:ea typeface="Roboto"/>
                <a:cs typeface="Roboto"/>
                <a:sym typeface="Roboto"/>
              </a:rPr>
              <a:t>Moderate positive correlation (r = 0.41); more matches played typically lead to more goals.</a:t>
            </a:r>
            <a:endParaRPr sz="1100">
              <a:solidFill>
                <a:schemeClr val="dk2"/>
              </a:solidFill>
              <a:latin typeface="Roboto"/>
              <a:ea typeface="Roboto"/>
              <a:cs typeface="Roboto"/>
              <a:sym typeface="Roboto"/>
            </a:endParaRPr>
          </a:p>
          <a:p>
            <a:pPr indent="0" lvl="0" marL="0" rtl="0" algn="l">
              <a:spcBef>
                <a:spcPts val="0"/>
              </a:spcBef>
              <a:spcAft>
                <a:spcPts val="0"/>
              </a:spcAft>
              <a:buNone/>
            </a:pPr>
            <a:r>
              <a:rPr b="1" lang="en" sz="1100">
                <a:solidFill>
                  <a:schemeClr val="dk2"/>
                </a:solidFill>
                <a:latin typeface="Roboto"/>
                <a:ea typeface="Roboto"/>
                <a:cs typeface="Roboto"/>
                <a:sym typeface="Roboto"/>
              </a:rPr>
              <a:t>Goals vs. Touches: </a:t>
            </a:r>
            <a:r>
              <a:rPr lang="en" sz="1100">
                <a:solidFill>
                  <a:schemeClr val="dk2"/>
                </a:solidFill>
                <a:latin typeface="Roboto"/>
                <a:ea typeface="Roboto"/>
                <a:cs typeface="Roboto"/>
                <a:sym typeface="Roboto"/>
              </a:rPr>
              <a:t>Weak negative correlation (r = -0.14); more ball touches don't necessarily lead to more goals.</a:t>
            </a:r>
            <a:endParaRPr sz="1100">
              <a:solidFill>
                <a:schemeClr val="dk2"/>
              </a:solidFill>
              <a:latin typeface="Roboto"/>
              <a:ea typeface="Roboto"/>
              <a:cs typeface="Roboto"/>
              <a:sym typeface="Roboto"/>
            </a:endParaRPr>
          </a:p>
          <a:p>
            <a:pPr indent="0" lvl="0" marL="0" rtl="0" algn="l">
              <a:spcBef>
                <a:spcPts val="0"/>
              </a:spcBef>
              <a:spcAft>
                <a:spcPts val="0"/>
              </a:spcAft>
              <a:buNone/>
            </a:pPr>
            <a:r>
              <a:rPr b="1" lang="en" sz="1100">
                <a:solidFill>
                  <a:schemeClr val="dk2"/>
                </a:solidFill>
                <a:latin typeface="Roboto"/>
                <a:ea typeface="Roboto"/>
                <a:cs typeface="Roboto"/>
                <a:sym typeface="Roboto"/>
              </a:rPr>
              <a:t>Assists vs. MP: </a:t>
            </a:r>
            <a:r>
              <a:rPr lang="en" sz="1100">
                <a:solidFill>
                  <a:schemeClr val="dk2"/>
                </a:solidFill>
                <a:latin typeface="Roboto"/>
                <a:ea typeface="Roboto"/>
                <a:cs typeface="Roboto"/>
                <a:sym typeface="Roboto"/>
              </a:rPr>
              <a:t>Moderate positive correlation (r = 0.41); players with more assists tend to play more matches.</a:t>
            </a:r>
            <a:endParaRPr sz="1100">
              <a:solidFill>
                <a:schemeClr val="dk2"/>
              </a:solidFill>
              <a:latin typeface="Roboto"/>
              <a:ea typeface="Roboto"/>
              <a:cs typeface="Roboto"/>
              <a:sym typeface="Roboto"/>
            </a:endParaRPr>
          </a:p>
          <a:p>
            <a:pPr indent="0" lvl="0" marL="0" rtl="0" algn="l">
              <a:spcBef>
                <a:spcPts val="0"/>
              </a:spcBef>
              <a:spcAft>
                <a:spcPts val="0"/>
              </a:spcAft>
              <a:buNone/>
            </a:pPr>
            <a:r>
              <a:rPr b="1" lang="en" sz="1100">
                <a:solidFill>
                  <a:schemeClr val="dk2"/>
                </a:solidFill>
                <a:latin typeface="Roboto"/>
                <a:ea typeface="Roboto"/>
                <a:cs typeface="Roboto"/>
                <a:sym typeface="Roboto"/>
              </a:rPr>
              <a:t>Assists vs. Touches: </a:t>
            </a:r>
            <a:r>
              <a:rPr lang="en" sz="1100">
                <a:solidFill>
                  <a:schemeClr val="dk2"/>
                </a:solidFill>
                <a:latin typeface="Roboto"/>
                <a:ea typeface="Roboto"/>
                <a:cs typeface="Roboto"/>
                <a:sym typeface="Roboto"/>
              </a:rPr>
              <a:t>No significant correlation (r = 0.01); touches don't predict assists.</a:t>
            </a:r>
            <a:endParaRPr sz="1100">
              <a:solidFill>
                <a:schemeClr val="dk2"/>
              </a:solidFill>
              <a:latin typeface="Roboto"/>
              <a:ea typeface="Roboto"/>
              <a:cs typeface="Roboto"/>
              <a:sym typeface="Roboto"/>
            </a:endParaRPr>
          </a:p>
          <a:p>
            <a:pPr indent="0" lvl="0" marL="0" rtl="0" algn="l">
              <a:spcBef>
                <a:spcPts val="0"/>
              </a:spcBef>
              <a:spcAft>
                <a:spcPts val="0"/>
              </a:spcAft>
              <a:buNone/>
            </a:pPr>
            <a:r>
              <a:rPr b="1" lang="en" sz="1100">
                <a:solidFill>
                  <a:schemeClr val="dk2"/>
                </a:solidFill>
                <a:latin typeface="Roboto"/>
                <a:ea typeface="Roboto"/>
                <a:cs typeface="Roboto"/>
                <a:sym typeface="Roboto"/>
              </a:rPr>
              <a:t>Touches vs. MP: </a:t>
            </a:r>
            <a:r>
              <a:rPr lang="en" sz="1100">
                <a:solidFill>
                  <a:schemeClr val="dk2"/>
                </a:solidFill>
                <a:latin typeface="Roboto"/>
                <a:ea typeface="Roboto"/>
                <a:cs typeface="Roboto"/>
                <a:sym typeface="Roboto"/>
              </a:rPr>
              <a:t>Very weak positive correlation (r = 0.03); match play has minimal impact on touches.</a:t>
            </a:r>
            <a:endParaRPr sz="11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nvSpPr>
        <p:spPr>
          <a:xfrm>
            <a:off x="1140875" y="178450"/>
            <a:ext cx="6144300" cy="5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PERFORMANCE METRICS</a:t>
            </a:r>
            <a:endParaRPr sz="1800">
              <a:solidFill>
                <a:schemeClr val="dk2"/>
              </a:solidFill>
              <a:latin typeface="Roboto"/>
              <a:ea typeface="Roboto"/>
              <a:cs typeface="Roboto"/>
              <a:sym typeface="Roboto"/>
            </a:endParaRPr>
          </a:p>
        </p:txBody>
      </p:sp>
      <p:sp>
        <p:nvSpPr>
          <p:cNvPr id="186" name="Google Shape;186;p26"/>
          <p:cNvSpPr txBox="1"/>
          <p:nvPr/>
        </p:nvSpPr>
        <p:spPr>
          <a:xfrm>
            <a:off x="-101975" y="809450"/>
            <a:ext cx="5169000" cy="26004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2400"/>
              </a:spcBef>
              <a:spcAft>
                <a:spcPts val="0"/>
              </a:spcAft>
              <a:buSzPts val="1100"/>
              <a:buChar char="●"/>
            </a:pPr>
            <a:r>
              <a:rPr lang="en" sz="1100"/>
              <a:t>The performance metrics are calculated by considering the player's position and assigning weighted importance to features specific to that role.</a:t>
            </a:r>
            <a:endParaRPr sz="1100"/>
          </a:p>
          <a:p>
            <a:pPr indent="-298450" lvl="0" marL="457200" rtl="0" algn="just">
              <a:lnSpc>
                <a:spcPct val="115000"/>
              </a:lnSpc>
              <a:spcBef>
                <a:spcPts val="0"/>
              </a:spcBef>
              <a:spcAft>
                <a:spcPts val="0"/>
              </a:spcAft>
              <a:buSzPts val="1100"/>
              <a:buChar char="●"/>
            </a:pPr>
            <a:r>
              <a:rPr lang="en" sz="1100"/>
              <a:t>The code provided illustrates the differential weighting assigned to various features, tailored to each position. </a:t>
            </a:r>
            <a:endParaRPr sz="1100"/>
          </a:p>
          <a:p>
            <a:pPr indent="-298450" lvl="0" marL="457200" rtl="0" algn="just">
              <a:lnSpc>
                <a:spcPct val="115000"/>
              </a:lnSpc>
              <a:spcBef>
                <a:spcPts val="0"/>
              </a:spcBef>
              <a:spcAft>
                <a:spcPts val="0"/>
              </a:spcAft>
              <a:buSzPts val="1100"/>
              <a:buChar char="●"/>
            </a:pPr>
            <a:r>
              <a:rPr lang="en" sz="1100"/>
              <a:t>Additionally, the features incorporated into the player performance metrics vary across positions, as they are selected through manual analysis to </a:t>
            </a:r>
            <a:r>
              <a:rPr lang="en" sz="1100"/>
              <a:t>include key attributes that are most relevant for each specific role on the field. </a:t>
            </a:r>
            <a:endParaRPr sz="1100"/>
          </a:p>
          <a:p>
            <a:pPr indent="0" lvl="0" marL="0" rtl="0" algn="just">
              <a:lnSpc>
                <a:spcPct val="115000"/>
              </a:lnSpc>
              <a:spcBef>
                <a:spcPts val="2400"/>
              </a:spcBef>
              <a:spcAft>
                <a:spcPts val="0"/>
              </a:spcAft>
              <a:buNone/>
            </a:pPr>
            <a:r>
              <a:rPr lang="en" sz="1100"/>
              <a:t>.</a:t>
            </a:r>
            <a:endParaRPr sz="1100"/>
          </a:p>
          <a:p>
            <a:pPr indent="0" lvl="0" marL="0" rtl="0" algn="l">
              <a:spcBef>
                <a:spcPts val="2400"/>
              </a:spcBef>
              <a:spcAft>
                <a:spcPts val="0"/>
              </a:spcAft>
              <a:buNone/>
            </a:pPr>
            <a:r>
              <a:t/>
            </a:r>
            <a:endParaRPr sz="1800">
              <a:solidFill>
                <a:schemeClr val="dk2"/>
              </a:solidFill>
              <a:latin typeface="Roboto"/>
              <a:ea typeface="Roboto"/>
              <a:cs typeface="Roboto"/>
              <a:sym typeface="Roboto"/>
            </a:endParaRPr>
          </a:p>
        </p:txBody>
      </p:sp>
      <p:pic>
        <p:nvPicPr>
          <p:cNvPr id="187" name="Google Shape;187;p26"/>
          <p:cNvPicPr preferRelativeResize="0"/>
          <p:nvPr/>
        </p:nvPicPr>
        <p:blipFill>
          <a:blip r:embed="rId3">
            <a:alphaModFix/>
          </a:blip>
          <a:stretch>
            <a:fillRect/>
          </a:stretch>
        </p:blipFill>
        <p:spPr>
          <a:xfrm>
            <a:off x="5474375" y="809450"/>
            <a:ext cx="3499400" cy="1497800"/>
          </a:xfrm>
          <a:prstGeom prst="rect">
            <a:avLst/>
          </a:prstGeom>
          <a:noFill/>
          <a:ln>
            <a:noFill/>
          </a:ln>
        </p:spPr>
      </p:pic>
      <p:sp>
        <p:nvSpPr>
          <p:cNvPr id="188" name="Google Shape;188;p26"/>
          <p:cNvSpPr txBox="1"/>
          <p:nvPr/>
        </p:nvSpPr>
        <p:spPr>
          <a:xfrm>
            <a:off x="5704375" y="2409350"/>
            <a:ext cx="31167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Roboto"/>
                <a:ea typeface="Roboto"/>
                <a:cs typeface="Roboto"/>
                <a:sym typeface="Roboto"/>
              </a:rPr>
              <a:t>An example of performance metric weight </a:t>
            </a:r>
            <a:r>
              <a:rPr lang="en" sz="900">
                <a:solidFill>
                  <a:schemeClr val="dk2"/>
                </a:solidFill>
                <a:latin typeface="Roboto"/>
                <a:ea typeface="Roboto"/>
                <a:cs typeface="Roboto"/>
                <a:sym typeface="Roboto"/>
              </a:rPr>
              <a:t>assignment</a:t>
            </a:r>
            <a:endParaRPr sz="9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nvSpPr>
        <p:spPr>
          <a:xfrm>
            <a:off x="1140875" y="178450"/>
            <a:ext cx="6144300" cy="5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PERFORMANCE METRICS</a:t>
            </a:r>
            <a:endParaRPr sz="1800">
              <a:solidFill>
                <a:schemeClr val="dk2"/>
              </a:solidFill>
              <a:latin typeface="Roboto"/>
              <a:ea typeface="Roboto"/>
              <a:cs typeface="Roboto"/>
              <a:sym typeface="Roboto"/>
            </a:endParaRPr>
          </a:p>
        </p:txBody>
      </p:sp>
      <p:sp>
        <p:nvSpPr>
          <p:cNvPr id="194" name="Google Shape;194;p27"/>
          <p:cNvSpPr txBox="1"/>
          <p:nvPr/>
        </p:nvSpPr>
        <p:spPr>
          <a:xfrm>
            <a:off x="-101975" y="809450"/>
            <a:ext cx="5169000" cy="260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400"/>
              </a:spcBef>
              <a:spcAft>
                <a:spcPts val="2400"/>
              </a:spcAft>
              <a:buNone/>
            </a:pPr>
            <a:r>
              <a:t/>
            </a:r>
            <a:endParaRPr sz="1800">
              <a:solidFill>
                <a:schemeClr val="dk2"/>
              </a:solidFill>
              <a:latin typeface="Roboto"/>
              <a:ea typeface="Roboto"/>
              <a:cs typeface="Roboto"/>
              <a:sym typeface="Roboto"/>
            </a:endParaRPr>
          </a:p>
        </p:txBody>
      </p:sp>
      <p:sp>
        <p:nvSpPr>
          <p:cNvPr id="195" name="Google Shape;195;p27"/>
          <p:cNvSpPr txBox="1"/>
          <p:nvPr/>
        </p:nvSpPr>
        <p:spPr>
          <a:xfrm flipH="1" rot="10800000">
            <a:off x="5978450" y="3371625"/>
            <a:ext cx="25686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Roboto"/>
              <a:ea typeface="Roboto"/>
              <a:cs typeface="Roboto"/>
              <a:sym typeface="Roboto"/>
            </a:endParaRPr>
          </a:p>
        </p:txBody>
      </p:sp>
      <p:pic>
        <p:nvPicPr>
          <p:cNvPr id="196" name="Google Shape;196;p27"/>
          <p:cNvPicPr preferRelativeResize="0"/>
          <p:nvPr/>
        </p:nvPicPr>
        <p:blipFill>
          <a:blip r:embed="rId3">
            <a:alphaModFix/>
          </a:blip>
          <a:stretch>
            <a:fillRect/>
          </a:stretch>
        </p:blipFill>
        <p:spPr>
          <a:xfrm>
            <a:off x="942775" y="611850"/>
            <a:ext cx="2945125" cy="2071625"/>
          </a:xfrm>
          <a:prstGeom prst="rect">
            <a:avLst/>
          </a:prstGeom>
          <a:noFill/>
          <a:ln>
            <a:noFill/>
          </a:ln>
        </p:spPr>
      </p:pic>
      <p:pic>
        <p:nvPicPr>
          <p:cNvPr id="197" name="Google Shape;197;p27"/>
          <p:cNvPicPr preferRelativeResize="0"/>
          <p:nvPr/>
        </p:nvPicPr>
        <p:blipFill>
          <a:blip r:embed="rId4">
            <a:alphaModFix/>
          </a:blip>
          <a:stretch>
            <a:fillRect/>
          </a:stretch>
        </p:blipFill>
        <p:spPr>
          <a:xfrm>
            <a:off x="4729225" y="637350"/>
            <a:ext cx="2919100" cy="2071625"/>
          </a:xfrm>
          <a:prstGeom prst="rect">
            <a:avLst/>
          </a:prstGeom>
          <a:noFill/>
          <a:ln>
            <a:noFill/>
          </a:ln>
        </p:spPr>
      </p:pic>
      <p:sp>
        <p:nvSpPr>
          <p:cNvPr id="198" name="Google Shape;198;p27"/>
          <p:cNvSpPr txBox="1"/>
          <p:nvPr/>
        </p:nvSpPr>
        <p:spPr>
          <a:xfrm>
            <a:off x="197575" y="2747025"/>
            <a:ext cx="8260200" cy="2205300"/>
          </a:xfrm>
          <a:prstGeom prst="rect">
            <a:avLst/>
          </a:prstGeom>
          <a:noFill/>
          <a:ln>
            <a:noFill/>
          </a:ln>
        </p:spPr>
        <p:txBody>
          <a:bodyPr anchorCtr="0" anchor="t" bIns="91425" lIns="91425" spcFirstLastPara="1" rIns="91425" wrap="square" tIns="91425">
            <a:noAutofit/>
          </a:bodyPr>
          <a:lstStyle/>
          <a:p>
            <a:pPr indent="-298450" lvl="0" marL="457200" rtl="0" algn="just">
              <a:lnSpc>
                <a:spcPct val="150000"/>
              </a:lnSpc>
              <a:spcBef>
                <a:spcPts val="2400"/>
              </a:spcBef>
              <a:spcAft>
                <a:spcPts val="0"/>
              </a:spcAft>
              <a:buSzPts val="1100"/>
              <a:buChar char="●"/>
            </a:pPr>
            <a:r>
              <a:rPr lang="en" sz="1100"/>
              <a:t>In the left side plot suggests that there is a statistically significant relationship between age and the performance metric for players. Given the low R-squared values, age alone does not strongly predict the performance metric.</a:t>
            </a:r>
            <a:endParaRPr sz="1100"/>
          </a:p>
          <a:p>
            <a:pPr indent="-298450" lvl="0" marL="457200" rtl="0" algn="just">
              <a:lnSpc>
                <a:spcPct val="150000"/>
              </a:lnSpc>
              <a:spcBef>
                <a:spcPts val="0"/>
              </a:spcBef>
              <a:spcAft>
                <a:spcPts val="0"/>
              </a:spcAft>
              <a:buSzPts val="1100"/>
              <a:buChar char="●"/>
            </a:pPr>
            <a:r>
              <a:rPr lang="en" sz="1100"/>
              <a:t>The positive slope of the regression line in the scatter plot shows that as players participate in more matches, their performance metric tends to increase.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11700" y="152975"/>
            <a:ext cx="8520600" cy="54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Arial"/>
                <a:ea typeface="Arial"/>
                <a:cs typeface="Arial"/>
                <a:sym typeface="Arial"/>
              </a:rPr>
              <a:t>Model summary for </a:t>
            </a:r>
            <a:r>
              <a:rPr lang="en" sz="1800">
                <a:solidFill>
                  <a:srgbClr val="000000"/>
                </a:solidFill>
                <a:latin typeface="Arial"/>
                <a:ea typeface="Arial"/>
                <a:cs typeface="Arial"/>
                <a:sym typeface="Arial"/>
              </a:rPr>
              <a:t>Random forest model </a:t>
            </a:r>
            <a:endParaRPr/>
          </a:p>
        </p:txBody>
      </p:sp>
      <p:pic>
        <p:nvPicPr>
          <p:cNvPr id="204" name="Google Shape;204;p28"/>
          <p:cNvPicPr preferRelativeResize="0"/>
          <p:nvPr/>
        </p:nvPicPr>
        <p:blipFill rotWithShape="1">
          <a:blip r:embed="rId3">
            <a:alphaModFix/>
          </a:blip>
          <a:srcRect b="50017" l="0" r="23844" t="0"/>
          <a:stretch/>
        </p:blipFill>
        <p:spPr>
          <a:xfrm>
            <a:off x="754350" y="786150"/>
            <a:ext cx="3971575" cy="3211450"/>
          </a:xfrm>
          <a:prstGeom prst="rect">
            <a:avLst/>
          </a:prstGeom>
          <a:noFill/>
          <a:ln>
            <a:noFill/>
          </a:ln>
        </p:spPr>
      </p:pic>
      <p:sp>
        <p:nvSpPr>
          <p:cNvPr id="205" name="Google Shape;205;p28"/>
          <p:cNvSpPr txBox="1"/>
          <p:nvPr/>
        </p:nvSpPr>
        <p:spPr>
          <a:xfrm>
            <a:off x="4289425" y="990125"/>
            <a:ext cx="4854600" cy="3211500"/>
          </a:xfrm>
          <a:prstGeom prst="rect">
            <a:avLst/>
          </a:prstGeom>
          <a:noFill/>
          <a:ln>
            <a:noFill/>
          </a:ln>
        </p:spPr>
        <p:txBody>
          <a:bodyPr anchorCtr="0" anchor="t" bIns="91425" lIns="91425" spcFirstLastPara="1" rIns="91425" wrap="square" tIns="91425">
            <a:noAutofit/>
          </a:bodyPr>
          <a:lstStyle/>
          <a:p>
            <a:pPr indent="-298450" lvl="0" marL="457200" rtl="0" algn="just">
              <a:lnSpc>
                <a:spcPct val="150000"/>
              </a:lnSpc>
              <a:spcBef>
                <a:spcPts val="2400"/>
              </a:spcBef>
              <a:spcAft>
                <a:spcPts val="0"/>
              </a:spcAft>
              <a:buSzPts val="1100"/>
              <a:buChar char="●"/>
            </a:pPr>
            <a:r>
              <a:rPr lang="en" sz="1100"/>
              <a:t>PCA has been implemented on the dataset to select </a:t>
            </a:r>
            <a:r>
              <a:rPr lang="en" sz="1100"/>
              <a:t>only</a:t>
            </a:r>
            <a:r>
              <a:rPr lang="en" sz="1100"/>
              <a:t> </a:t>
            </a:r>
            <a:r>
              <a:rPr lang="en" sz="1100"/>
              <a:t>the</a:t>
            </a:r>
            <a:r>
              <a:rPr lang="en" sz="1100"/>
              <a:t> important features. </a:t>
            </a:r>
            <a:endParaRPr sz="1100"/>
          </a:p>
          <a:p>
            <a:pPr indent="-298450" lvl="0" marL="457200" rtl="0" algn="just">
              <a:lnSpc>
                <a:spcPct val="150000"/>
              </a:lnSpc>
              <a:spcBef>
                <a:spcPts val="0"/>
              </a:spcBef>
              <a:spcAft>
                <a:spcPts val="0"/>
              </a:spcAft>
              <a:buSzPts val="1100"/>
              <a:buChar char="●"/>
            </a:pPr>
            <a:r>
              <a:rPr lang="en" sz="1100"/>
              <a:t>The confusion matrix indicates the performance of the model has an overall accuracy of 69.98%. </a:t>
            </a:r>
            <a:endParaRPr sz="1100"/>
          </a:p>
          <a:p>
            <a:pPr indent="-298450" lvl="0" marL="457200" rtl="0" algn="just">
              <a:lnSpc>
                <a:spcPct val="150000"/>
              </a:lnSpc>
              <a:spcBef>
                <a:spcPts val="0"/>
              </a:spcBef>
              <a:spcAft>
                <a:spcPts val="0"/>
              </a:spcAft>
              <a:buSzPts val="1100"/>
              <a:buChar char="●"/>
            </a:pPr>
            <a:r>
              <a:rPr lang="en" sz="1100"/>
              <a:t>This accuracy is significantly better than random chance, as suggested by the p-value of less than 2.2e-16. </a:t>
            </a:r>
            <a:endParaRPr sz="1100"/>
          </a:p>
          <a:p>
            <a:pPr indent="-298450" lvl="0" marL="457200" rtl="0" algn="just">
              <a:lnSpc>
                <a:spcPct val="150000"/>
              </a:lnSpc>
              <a:spcBef>
                <a:spcPts val="0"/>
              </a:spcBef>
              <a:spcAft>
                <a:spcPts val="0"/>
              </a:spcAft>
              <a:buSzPts val="1100"/>
              <a:buChar char="●"/>
            </a:pPr>
            <a:r>
              <a:rPr lang="en" sz="1100"/>
              <a:t>The Kappa statistic of 0.6124 further indicates a substantial agreement between the predicted and actual classifications, correcting for chance. </a:t>
            </a:r>
            <a:endParaRPr sz="1100"/>
          </a:p>
          <a:p>
            <a:pPr indent="0" lvl="0" marL="0" rtl="0" algn="just">
              <a:lnSpc>
                <a:spcPct val="115000"/>
              </a:lnSpc>
              <a:spcBef>
                <a:spcPts val="2400"/>
              </a:spcBef>
              <a:spcAft>
                <a:spcPts val="240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Arial"/>
                <a:ea typeface="Arial"/>
                <a:cs typeface="Arial"/>
                <a:sym typeface="Arial"/>
              </a:rPr>
              <a:t>Model summary for </a:t>
            </a:r>
            <a:r>
              <a:rPr lang="en" sz="1800">
                <a:solidFill>
                  <a:srgbClr val="000000"/>
                </a:solidFill>
                <a:latin typeface="Arial"/>
                <a:ea typeface="Arial"/>
                <a:cs typeface="Arial"/>
                <a:sym typeface="Arial"/>
              </a:rPr>
              <a:t>SVM model </a:t>
            </a:r>
            <a:endParaRPr sz="1800">
              <a:latin typeface="Arial"/>
              <a:ea typeface="Arial"/>
              <a:cs typeface="Arial"/>
              <a:sym typeface="Arial"/>
            </a:endParaRPr>
          </a:p>
        </p:txBody>
      </p:sp>
      <p:sp>
        <p:nvSpPr>
          <p:cNvPr id="211" name="Google Shape;211;p29"/>
          <p:cNvSpPr txBox="1"/>
          <p:nvPr>
            <p:ph idx="1" type="body"/>
          </p:nvPr>
        </p:nvSpPr>
        <p:spPr>
          <a:xfrm>
            <a:off x="4418050" y="1229875"/>
            <a:ext cx="4656600" cy="2589600"/>
          </a:xfrm>
          <a:prstGeom prst="rect">
            <a:avLst/>
          </a:prstGeom>
        </p:spPr>
        <p:txBody>
          <a:bodyPr anchorCtr="0" anchor="t" bIns="91425" lIns="91425" spcFirstLastPara="1" rIns="91425" wrap="square" tIns="91425">
            <a:normAutofit/>
          </a:bodyPr>
          <a:lstStyle/>
          <a:p>
            <a:pPr indent="-298450" lvl="0" marL="457200" rtl="0" algn="just">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classification model exhibits an overall accuracy of 70.54%, with a substantial Kappa statistic of 0.6227, indicating significant agreement beyond chance. </a:t>
            </a:r>
            <a:endParaRPr sz="1100">
              <a:solidFill>
                <a:srgbClr val="000000"/>
              </a:solidFill>
              <a:latin typeface="Arial"/>
              <a:ea typeface="Arial"/>
              <a:cs typeface="Arial"/>
              <a:sym typeface="Arial"/>
            </a:endParaRPr>
          </a:p>
          <a:p>
            <a:pPr indent="0" lvl="0" marL="457200" rtl="0" algn="just">
              <a:spcBef>
                <a:spcPts val="0"/>
              </a:spcBef>
              <a:spcAft>
                <a:spcPts val="0"/>
              </a:spcAft>
              <a:buNone/>
            </a:pPr>
            <a:r>
              <a:t/>
            </a:r>
            <a:endParaRPr sz="1100">
              <a:solidFill>
                <a:srgbClr val="000000"/>
              </a:solidFill>
              <a:latin typeface="Arial"/>
              <a:ea typeface="Arial"/>
              <a:cs typeface="Arial"/>
              <a:sym typeface="Arial"/>
            </a:endParaRPr>
          </a:p>
          <a:p>
            <a:pPr indent="-298450" lvl="0" marL="457200" rtl="0" algn="just">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model demonstrates strong predictive performance for classes like "DF" and "GK," achieving high sensitivity and specificity. </a:t>
            </a:r>
            <a:endParaRPr sz="1100">
              <a:solidFill>
                <a:srgbClr val="000000"/>
              </a:solidFill>
              <a:latin typeface="Arial"/>
              <a:ea typeface="Arial"/>
              <a:cs typeface="Arial"/>
              <a:sym typeface="Arial"/>
            </a:endParaRPr>
          </a:p>
          <a:p>
            <a:pPr indent="0" lvl="0" marL="457200" rtl="0" algn="just">
              <a:spcBef>
                <a:spcPts val="0"/>
              </a:spcBef>
              <a:spcAft>
                <a:spcPts val="0"/>
              </a:spcAft>
              <a:buNone/>
            </a:pPr>
            <a:r>
              <a:t/>
            </a:r>
            <a:endParaRPr sz="1100">
              <a:solidFill>
                <a:srgbClr val="000000"/>
              </a:solidFill>
              <a:latin typeface="Arial"/>
              <a:ea typeface="Arial"/>
              <a:cs typeface="Arial"/>
              <a:sym typeface="Arial"/>
            </a:endParaRPr>
          </a:p>
          <a:p>
            <a:pPr indent="-298450" lvl="0" marL="457200" rtl="0" algn="just">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However, challenges are observed in correctly identifying instances of certain classes, such as "DFFW" and "FWMF," where sensitivity is notably low.</a:t>
            </a:r>
            <a:endParaRPr>
              <a:solidFill>
                <a:srgbClr val="343541"/>
              </a:solidFill>
              <a:highlight>
                <a:schemeClr val="lt1"/>
              </a:highlight>
            </a:endParaRPr>
          </a:p>
        </p:txBody>
      </p:sp>
      <p:pic>
        <p:nvPicPr>
          <p:cNvPr id="212" name="Google Shape;212;p29"/>
          <p:cNvPicPr preferRelativeResize="0"/>
          <p:nvPr/>
        </p:nvPicPr>
        <p:blipFill rotWithShape="1">
          <a:blip r:embed="rId3">
            <a:alphaModFix/>
          </a:blip>
          <a:srcRect b="53776" l="624" r="30755" t="1048"/>
          <a:stretch/>
        </p:blipFill>
        <p:spPr>
          <a:xfrm>
            <a:off x="371475" y="1229875"/>
            <a:ext cx="3546275" cy="3657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nvSpPr>
        <p:spPr>
          <a:xfrm>
            <a:off x="1249375" y="197575"/>
            <a:ext cx="61506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CONCLUSION</a:t>
            </a:r>
            <a:r>
              <a:rPr lang="en" sz="1800">
                <a:solidFill>
                  <a:schemeClr val="dk2"/>
                </a:solidFill>
                <a:latin typeface="Roboto"/>
                <a:ea typeface="Roboto"/>
                <a:cs typeface="Roboto"/>
                <a:sym typeface="Roboto"/>
              </a:rPr>
              <a:t> </a:t>
            </a:r>
            <a:endParaRPr sz="1800">
              <a:solidFill>
                <a:schemeClr val="dk2"/>
              </a:solidFill>
              <a:latin typeface="Roboto"/>
              <a:ea typeface="Roboto"/>
              <a:cs typeface="Roboto"/>
              <a:sym typeface="Roboto"/>
            </a:endParaRPr>
          </a:p>
        </p:txBody>
      </p:sp>
      <p:sp>
        <p:nvSpPr>
          <p:cNvPr id="218" name="Google Shape;218;p30"/>
          <p:cNvSpPr txBox="1"/>
          <p:nvPr/>
        </p:nvSpPr>
        <p:spPr>
          <a:xfrm>
            <a:off x="280450" y="1053550"/>
            <a:ext cx="7546500" cy="3193200"/>
          </a:xfrm>
          <a:prstGeom prst="rect">
            <a:avLst/>
          </a:prstGeom>
          <a:noFill/>
          <a:ln>
            <a:noFill/>
          </a:ln>
        </p:spPr>
        <p:txBody>
          <a:bodyPr anchorCtr="0" anchor="t" bIns="91425" lIns="91425" spcFirstLastPara="1" rIns="91425" wrap="square" tIns="91425">
            <a:noAutofit/>
          </a:bodyPr>
          <a:lstStyle/>
          <a:p>
            <a:pPr indent="-298450" lvl="0" marL="457200" rtl="0" algn="just">
              <a:lnSpc>
                <a:spcPct val="150000"/>
              </a:lnSpc>
              <a:spcBef>
                <a:spcPts val="2400"/>
              </a:spcBef>
              <a:spcAft>
                <a:spcPts val="0"/>
              </a:spcAft>
              <a:buSzPts val="1100"/>
              <a:buFont typeface="Roboto"/>
              <a:buChar char="●"/>
            </a:pPr>
            <a:r>
              <a:rPr lang="en" sz="1100">
                <a:latin typeface="Roboto"/>
                <a:ea typeface="Roboto"/>
                <a:cs typeface="Roboto"/>
                <a:sym typeface="Roboto"/>
              </a:rPr>
              <a:t>This project's extensive data analysis on football player statistics meticulously prepared the dataset for analysis, uncovering key positional features and the impact of age and matches played on player performance. </a:t>
            </a:r>
            <a:endParaRPr sz="1100">
              <a:latin typeface="Roboto"/>
              <a:ea typeface="Roboto"/>
              <a:cs typeface="Roboto"/>
              <a:sym typeface="Roboto"/>
            </a:endParaRPr>
          </a:p>
          <a:p>
            <a:pPr indent="-298450" lvl="0" marL="457200" rtl="0" algn="just">
              <a:lnSpc>
                <a:spcPct val="150000"/>
              </a:lnSpc>
              <a:spcBef>
                <a:spcPts val="0"/>
              </a:spcBef>
              <a:spcAft>
                <a:spcPts val="0"/>
              </a:spcAft>
              <a:buSzPts val="1100"/>
              <a:buFont typeface="Roboto"/>
              <a:buChar char="●"/>
            </a:pPr>
            <a:r>
              <a:rPr lang="en" sz="1100">
                <a:latin typeface="Roboto"/>
                <a:ea typeface="Roboto"/>
                <a:cs typeface="Roboto"/>
                <a:sym typeface="Roboto"/>
              </a:rPr>
              <a:t>The exploration revealed distinct patterns in player distribution and led to the development of a unique 'performance metric', quantifying each player's performance based on their statistical data. </a:t>
            </a:r>
            <a:endParaRPr sz="1100">
              <a:latin typeface="Roboto"/>
              <a:ea typeface="Roboto"/>
              <a:cs typeface="Roboto"/>
              <a:sym typeface="Roboto"/>
            </a:endParaRPr>
          </a:p>
          <a:p>
            <a:pPr indent="-298450" lvl="0" marL="457200" rtl="0" algn="just">
              <a:lnSpc>
                <a:spcPct val="150000"/>
              </a:lnSpc>
              <a:spcBef>
                <a:spcPts val="0"/>
              </a:spcBef>
              <a:spcAft>
                <a:spcPts val="0"/>
              </a:spcAft>
              <a:buSzPts val="1100"/>
              <a:buFont typeface="Roboto"/>
              <a:buChar char="●"/>
            </a:pPr>
            <a:r>
              <a:rPr lang="en" sz="1100">
                <a:latin typeface="Roboto"/>
                <a:ea typeface="Roboto"/>
                <a:cs typeface="Roboto"/>
                <a:sym typeface="Roboto"/>
              </a:rPr>
              <a:t>Predictive models, including Random Forest and SVM, were employed, achieving commendable accuracy. However, the imbalance within the dataset indicates the need for alternative methods to achieve a more balanced analysis.</a:t>
            </a:r>
            <a:endParaRPr sz="1100">
              <a:latin typeface="Roboto"/>
              <a:ea typeface="Roboto"/>
              <a:cs typeface="Roboto"/>
              <a:sym typeface="Roboto"/>
            </a:endParaRPr>
          </a:p>
          <a:p>
            <a:pPr indent="-298450" lvl="0" marL="457200" rtl="0" algn="just">
              <a:lnSpc>
                <a:spcPct val="150000"/>
              </a:lnSpc>
              <a:spcBef>
                <a:spcPts val="0"/>
              </a:spcBef>
              <a:spcAft>
                <a:spcPts val="0"/>
              </a:spcAft>
              <a:buSzPts val="1100"/>
              <a:buFont typeface="Roboto"/>
              <a:buChar char="●"/>
            </a:pPr>
            <a:r>
              <a:rPr lang="en" sz="1100">
                <a:latin typeface="Roboto"/>
                <a:ea typeface="Roboto"/>
                <a:cs typeface="Roboto"/>
                <a:sym typeface="Roboto"/>
              </a:rPr>
              <a:t>The study uncovered a positive correlation between age and matches played, suggesting that increased experience enhances performance. It also highlighted a preference for European players and those in their prime age, shedding light on recruitment trends in professional football management.</a:t>
            </a:r>
            <a:endParaRPr sz="18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343541"/>
                </a:solidFill>
              </a:rPr>
              <a:t>PROJECT PLAN</a:t>
            </a:r>
            <a:endParaRPr b="1">
              <a:solidFill>
                <a:srgbClr val="343541"/>
              </a:solidFill>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17500" lvl="0" marL="457200" rtl="0" algn="l">
              <a:lnSpc>
                <a:spcPct val="200000"/>
              </a:lnSpc>
              <a:spcBef>
                <a:spcPts val="0"/>
              </a:spcBef>
              <a:spcAft>
                <a:spcPts val="0"/>
              </a:spcAft>
              <a:buSzPts val="1400"/>
              <a:buFont typeface="Roboto"/>
              <a:buChar char="➔"/>
            </a:pPr>
            <a:r>
              <a:rPr b="1" lang="en" sz="1400">
                <a:highlight>
                  <a:schemeClr val="lt1"/>
                </a:highlight>
              </a:rPr>
              <a:t>Problem Statement</a:t>
            </a:r>
            <a:endParaRPr b="1" sz="1400">
              <a:highlight>
                <a:schemeClr val="lt1"/>
              </a:highlight>
            </a:endParaRPr>
          </a:p>
          <a:p>
            <a:pPr indent="-317500" lvl="0" marL="457200" rtl="0" algn="l">
              <a:lnSpc>
                <a:spcPct val="200000"/>
              </a:lnSpc>
              <a:spcBef>
                <a:spcPts val="0"/>
              </a:spcBef>
              <a:spcAft>
                <a:spcPts val="0"/>
              </a:spcAft>
              <a:buSzPts val="1400"/>
              <a:buFont typeface="Roboto"/>
              <a:buChar char="➔"/>
            </a:pPr>
            <a:r>
              <a:rPr b="1" lang="en" sz="1400">
                <a:highlight>
                  <a:schemeClr val="lt1"/>
                </a:highlight>
              </a:rPr>
              <a:t>Dataset Description</a:t>
            </a:r>
            <a:endParaRPr b="1" sz="1400">
              <a:highlight>
                <a:schemeClr val="lt1"/>
              </a:highlight>
            </a:endParaRPr>
          </a:p>
          <a:p>
            <a:pPr indent="-317500" lvl="0" marL="457200" rtl="0" algn="l">
              <a:lnSpc>
                <a:spcPct val="200000"/>
              </a:lnSpc>
              <a:spcBef>
                <a:spcPts val="0"/>
              </a:spcBef>
              <a:spcAft>
                <a:spcPts val="0"/>
              </a:spcAft>
              <a:buSzPts val="1400"/>
              <a:buFont typeface="Roboto"/>
              <a:buChar char="➔"/>
            </a:pPr>
            <a:r>
              <a:rPr b="1" lang="en" sz="1400">
                <a:highlight>
                  <a:schemeClr val="lt1"/>
                </a:highlight>
              </a:rPr>
              <a:t>Data Handling</a:t>
            </a:r>
            <a:endParaRPr b="1" sz="1400">
              <a:highlight>
                <a:schemeClr val="lt1"/>
              </a:highlight>
            </a:endParaRPr>
          </a:p>
          <a:p>
            <a:pPr indent="-317500" lvl="0" marL="457200" rtl="0" algn="l">
              <a:lnSpc>
                <a:spcPct val="200000"/>
              </a:lnSpc>
              <a:spcBef>
                <a:spcPts val="0"/>
              </a:spcBef>
              <a:spcAft>
                <a:spcPts val="0"/>
              </a:spcAft>
              <a:buSzPts val="1400"/>
              <a:buFont typeface="Roboto"/>
              <a:buChar char="➔"/>
            </a:pPr>
            <a:r>
              <a:rPr b="1" lang="en" sz="1400">
                <a:highlight>
                  <a:schemeClr val="lt1"/>
                </a:highlight>
              </a:rPr>
              <a:t>Exploratory Data Analysis</a:t>
            </a:r>
            <a:endParaRPr b="1" sz="1400">
              <a:highlight>
                <a:schemeClr val="lt1"/>
              </a:highlight>
            </a:endParaRPr>
          </a:p>
          <a:p>
            <a:pPr indent="-317500" lvl="0" marL="457200" rtl="0" algn="l">
              <a:lnSpc>
                <a:spcPct val="200000"/>
              </a:lnSpc>
              <a:spcBef>
                <a:spcPts val="0"/>
              </a:spcBef>
              <a:spcAft>
                <a:spcPts val="0"/>
              </a:spcAft>
              <a:buSzPts val="1400"/>
              <a:buFont typeface="Roboto"/>
              <a:buChar char="➔"/>
            </a:pPr>
            <a:r>
              <a:rPr b="1" lang="en" sz="1400">
                <a:highlight>
                  <a:schemeClr val="lt1"/>
                </a:highlight>
              </a:rPr>
              <a:t>Correlation Analysis</a:t>
            </a:r>
            <a:endParaRPr b="1" sz="1400">
              <a:highlight>
                <a:schemeClr val="lt1"/>
              </a:highlight>
            </a:endParaRPr>
          </a:p>
          <a:p>
            <a:pPr indent="-317500" lvl="0" marL="457200" rtl="0" algn="l">
              <a:lnSpc>
                <a:spcPct val="200000"/>
              </a:lnSpc>
              <a:spcBef>
                <a:spcPts val="0"/>
              </a:spcBef>
              <a:spcAft>
                <a:spcPts val="0"/>
              </a:spcAft>
              <a:buSzPts val="1400"/>
              <a:buFont typeface="Roboto"/>
              <a:buChar char="➔"/>
            </a:pPr>
            <a:r>
              <a:rPr b="1" lang="en" sz="1400">
                <a:highlight>
                  <a:schemeClr val="lt1"/>
                </a:highlight>
              </a:rPr>
              <a:t>Performance Metrics</a:t>
            </a:r>
            <a:endParaRPr b="1" sz="1400">
              <a:highlight>
                <a:schemeClr val="lt1"/>
              </a:highlight>
            </a:endParaRPr>
          </a:p>
          <a:p>
            <a:pPr indent="-317500" lvl="0" marL="457200" rtl="0" algn="l">
              <a:lnSpc>
                <a:spcPct val="200000"/>
              </a:lnSpc>
              <a:spcBef>
                <a:spcPts val="0"/>
              </a:spcBef>
              <a:spcAft>
                <a:spcPts val="0"/>
              </a:spcAft>
              <a:buSzPts val="1400"/>
              <a:buFont typeface="Roboto"/>
              <a:buChar char="➔"/>
            </a:pPr>
            <a:r>
              <a:rPr b="1" lang="en" sz="1400">
                <a:highlight>
                  <a:schemeClr val="lt1"/>
                </a:highlight>
              </a:rPr>
              <a:t>Model Selection and Evaluation for Predicting Player Position</a:t>
            </a:r>
            <a:endParaRPr b="1" sz="1400">
              <a:highlight>
                <a:schemeClr val="lt1"/>
              </a:highlight>
            </a:endParaRPr>
          </a:p>
          <a:p>
            <a:pPr indent="-317500" lvl="0" marL="457200" rtl="0" algn="l">
              <a:lnSpc>
                <a:spcPct val="200000"/>
              </a:lnSpc>
              <a:spcBef>
                <a:spcPts val="0"/>
              </a:spcBef>
              <a:spcAft>
                <a:spcPts val="0"/>
              </a:spcAft>
              <a:buSzPts val="1400"/>
              <a:buFont typeface="Roboto"/>
              <a:buChar char="➔"/>
            </a:pPr>
            <a:r>
              <a:rPr b="1" lang="en" sz="1400">
                <a:highlight>
                  <a:schemeClr val="lt1"/>
                </a:highlight>
              </a:rPr>
              <a:t>Conclusion</a:t>
            </a:r>
            <a:endParaRPr>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ctr">
              <a:lnSpc>
                <a:spcPct val="115000"/>
              </a:lnSpc>
              <a:spcBef>
                <a:spcPts val="1600"/>
              </a:spcBef>
              <a:spcAft>
                <a:spcPts val="400"/>
              </a:spcAft>
              <a:buNone/>
            </a:pPr>
            <a:r>
              <a:rPr b="1" lang="en" sz="1800">
                <a:solidFill>
                  <a:schemeClr val="dk2"/>
                </a:solidFill>
                <a:latin typeface="Arial"/>
                <a:ea typeface="Arial"/>
                <a:cs typeface="Arial"/>
                <a:sym typeface="Arial"/>
              </a:rPr>
              <a:t>PROBLEM STATEMENT </a:t>
            </a:r>
            <a:endParaRPr b="1" sz="3400"/>
          </a:p>
        </p:txBody>
      </p:sp>
      <p:sp>
        <p:nvSpPr>
          <p:cNvPr id="98" name="Google Shape;98;p15"/>
          <p:cNvSpPr txBox="1"/>
          <p:nvPr>
            <p:ph idx="1" type="body"/>
          </p:nvPr>
        </p:nvSpPr>
        <p:spPr>
          <a:xfrm>
            <a:off x="311700" y="902250"/>
            <a:ext cx="8520600" cy="3339000"/>
          </a:xfrm>
          <a:prstGeom prst="rect">
            <a:avLst/>
          </a:prstGeom>
        </p:spPr>
        <p:txBody>
          <a:bodyPr anchorCtr="0" anchor="t" bIns="91425" lIns="91425" spcFirstLastPara="1" rIns="91425" wrap="square" tIns="91425">
            <a:normAutofit/>
          </a:bodyPr>
          <a:lstStyle/>
          <a:p>
            <a:pPr indent="0" lvl="0" marL="0" rtl="0" algn="l">
              <a:spcBef>
                <a:spcPts val="1600"/>
              </a:spcBef>
              <a:spcAft>
                <a:spcPts val="0"/>
              </a:spcAft>
              <a:buNone/>
            </a:pPr>
            <a:r>
              <a:t/>
            </a:r>
            <a:endParaRPr sz="1400"/>
          </a:p>
          <a:p>
            <a:pPr indent="-323850" lvl="0" marL="457200" rtl="0" algn="l">
              <a:spcBef>
                <a:spcPts val="400"/>
              </a:spcBef>
              <a:spcAft>
                <a:spcPts val="0"/>
              </a:spcAft>
              <a:buClr>
                <a:srgbClr val="000000"/>
              </a:buClr>
              <a:buSzPts val="1500"/>
              <a:buChar char="●"/>
            </a:pPr>
            <a:r>
              <a:rPr lang="en" sz="1500">
                <a:solidFill>
                  <a:srgbClr val="000000"/>
                </a:solidFill>
              </a:rPr>
              <a:t>Development and implementation of an analytical framework for analyzing extensive football player data.</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Identification of key performance indicators and categorization of players by positions and continents.</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Utilization of exploratory data analysis and visualization techniques for deriving meaningful insights.</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Employment of predictive models to forecast player performance metrics and positions.</a:t>
            </a:r>
            <a:endParaRPr sz="1500">
              <a:solidFill>
                <a:srgbClr val="000000"/>
              </a:solidFill>
            </a:endParaRPr>
          </a:p>
          <a:p>
            <a:pPr indent="0" lvl="0" marL="0" rtl="0" algn="just">
              <a:spcBef>
                <a:spcPts val="0"/>
              </a:spcBef>
              <a:spcAft>
                <a:spcPts val="0"/>
              </a:spcAft>
              <a:buNone/>
            </a:pPr>
            <a:r>
              <a:rPr lang="en" sz="1500">
                <a:solidFill>
                  <a:srgbClr val="000000"/>
                </a:solidFill>
              </a:rPr>
              <a:t> </a:t>
            </a:r>
            <a:endParaRPr sz="1500">
              <a:solidFill>
                <a:srgbClr val="000000"/>
              </a:solidFill>
            </a:endParaRPr>
          </a:p>
          <a:p>
            <a:pPr indent="0" lvl="0" marL="914400" rtl="0" algn="l">
              <a:spcBef>
                <a:spcPts val="0"/>
              </a:spcBef>
              <a:spcAft>
                <a:spcPts val="0"/>
              </a:spcAft>
              <a:buNone/>
            </a:pPr>
            <a:r>
              <a:t/>
            </a:r>
            <a:endParaRPr b="1" sz="11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1600"/>
              </a:spcBef>
              <a:spcAft>
                <a:spcPts val="400"/>
              </a:spcAft>
              <a:buNone/>
            </a:pPr>
            <a:r>
              <a:rPr b="1" lang="en" sz="1800">
                <a:solidFill>
                  <a:schemeClr val="dk2"/>
                </a:solidFill>
                <a:latin typeface="Arial"/>
                <a:ea typeface="Arial"/>
                <a:cs typeface="Arial"/>
                <a:sym typeface="Arial"/>
              </a:rPr>
              <a:t>DATASET DESCRIPTION</a:t>
            </a:r>
            <a:endParaRPr b="1" sz="3400"/>
          </a:p>
        </p:txBody>
      </p:sp>
      <p:sp>
        <p:nvSpPr>
          <p:cNvPr id="104" name="Google Shape;104;p16"/>
          <p:cNvSpPr txBox="1"/>
          <p:nvPr>
            <p:ph idx="1" type="body"/>
          </p:nvPr>
        </p:nvSpPr>
        <p:spPr>
          <a:xfrm>
            <a:off x="311700" y="902250"/>
            <a:ext cx="8520600" cy="3339000"/>
          </a:xfrm>
          <a:prstGeom prst="rect">
            <a:avLst/>
          </a:prstGeom>
        </p:spPr>
        <p:txBody>
          <a:bodyPr anchorCtr="0" anchor="t" bIns="91425" lIns="91425" spcFirstLastPara="1" rIns="91425" wrap="square" tIns="91425">
            <a:normAutofit fontScale="77500" lnSpcReduction="20000"/>
          </a:bodyPr>
          <a:lstStyle/>
          <a:p>
            <a:pPr indent="0" lvl="0" marL="0" rtl="0" algn="l">
              <a:spcBef>
                <a:spcPts val="1600"/>
              </a:spcBef>
              <a:spcAft>
                <a:spcPts val="0"/>
              </a:spcAft>
              <a:buNone/>
            </a:pPr>
            <a:r>
              <a:t/>
            </a:r>
            <a:endParaRPr sz="1500"/>
          </a:p>
          <a:p>
            <a:pPr indent="-302418" lvl="0" marL="457200" rtl="0" algn="just">
              <a:lnSpc>
                <a:spcPct val="150000"/>
              </a:lnSpc>
              <a:spcBef>
                <a:spcPts val="400"/>
              </a:spcBef>
              <a:spcAft>
                <a:spcPts val="0"/>
              </a:spcAft>
              <a:buClr>
                <a:srgbClr val="000000"/>
              </a:buClr>
              <a:buSzPct val="100000"/>
              <a:buChar char="●"/>
            </a:pPr>
            <a:r>
              <a:rPr lang="en" sz="1500">
                <a:solidFill>
                  <a:srgbClr val="000000"/>
                </a:solidFill>
              </a:rPr>
              <a:t>The dataset, sourced from Kaggle, encompasses detailed 2022-2023 football player statistics per 90 minutes, spanning five major leagues: Premier League, League 1, Bundesliga, Serie A, and La Liga. </a:t>
            </a:r>
            <a:endParaRPr sz="1500">
              <a:solidFill>
                <a:srgbClr val="000000"/>
              </a:solidFill>
            </a:endParaRPr>
          </a:p>
          <a:p>
            <a:pPr indent="-302418" lvl="0" marL="457200" rtl="0" algn="just">
              <a:lnSpc>
                <a:spcPct val="150000"/>
              </a:lnSpc>
              <a:spcBef>
                <a:spcPts val="0"/>
              </a:spcBef>
              <a:spcAft>
                <a:spcPts val="0"/>
              </a:spcAft>
              <a:buClr>
                <a:srgbClr val="000000"/>
              </a:buClr>
              <a:buSzPct val="100000"/>
              <a:buChar char="●"/>
            </a:pPr>
            <a:r>
              <a:rPr lang="en" sz="1500">
                <a:solidFill>
                  <a:srgbClr val="000000"/>
                </a:solidFill>
              </a:rPr>
              <a:t>The dataset contains:</a:t>
            </a:r>
            <a:endParaRPr sz="1500">
              <a:solidFill>
                <a:srgbClr val="000000"/>
              </a:solidFill>
            </a:endParaRPr>
          </a:p>
          <a:p>
            <a:pPr indent="-302418" lvl="1" marL="914400" rtl="0" algn="just">
              <a:lnSpc>
                <a:spcPct val="150000"/>
              </a:lnSpc>
              <a:spcBef>
                <a:spcPts val="0"/>
              </a:spcBef>
              <a:spcAft>
                <a:spcPts val="0"/>
              </a:spcAft>
              <a:buClr>
                <a:srgbClr val="000000"/>
              </a:buClr>
              <a:buSzPct val="100000"/>
              <a:buChar char="○"/>
            </a:pPr>
            <a:r>
              <a:rPr lang="en" sz="1500">
                <a:solidFill>
                  <a:srgbClr val="000000"/>
                </a:solidFill>
              </a:rPr>
              <a:t>2,500 rows</a:t>
            </a:r>
            <a:endParaRPr sz="1500">
              <a:solidFill>
                <a:srgbClr val="000000"/>
              </a:solidFill>
            </a:endParaRPr>
          </a:p>
          <a:p>
            <a:pPr indent="-302418" lvl="1" marL="914400" rtl="0" algn="just">
              <a:lnSpc>
                <a:spcPct val="150000"/>
              </a:lnSpc>
              <a:spcBef>
                <a:spcPts val="0"/>
              </a:spcBef>
              <a:spcAft>
                <a:spcPts val="0"/>
              </a:spcAft>
              <a:buClr>
                <a:srgbClr val="000000"/>
              </a:buClr>
              <a:buSzPct val="100000"/>
              <a:buChar char="○"/>
            </a:pPr>
            <a:r>
              <a:rPr lang="en" sz="1500">
                <a:solidFill>
                  <a:srgbClr val="000000"/>
                </a:solidFill>
              </a:rPr>
              <a:t>124 columns</a:t>
            </a:r>
            <a:endParaRPr sz="1500">
              <a:solidFill>
                <a:srgbClr val="000000"/>
              </a:solidFill>
            </a:endParaRPr>
          </a:p>
          <a:p>
            <a:pPr indent="-302418" lvl="0" marL="457200" rtl="0" algn="just">
              <a:lnSpc>
                <a:spcPct val="150000"/>
              </a:lnSpc>
              <a:spcBef>
                <a:spcPts val="0"/>
              </a:spcBef>
              <a:spcAft>
                <a:spcPts val="0"/>
              </a:spcAft>
              <a:buClr>
                <a:srgbClr val="000000"/>
              </a:buClr>
              <a:buSzPct val="100000"/>
              <a:buChar char="●"/>
            </a:pPr>
            <a:r>
              <a:rPr lang="en" sz="1500">
                <a:solidFill>
                  <a:srgbClr val="000000"/>
                </a:solidFill>
              </a:rPr>
              <a:t>The dataset column contains:</a:t>
            </a:r>
            <a:endParaRPr sz="1500">
              <a:solidFill>
                <a:srgbClr val="000000"/>
              </a:solidFill>
            </a:endParaRPr>
          </a:p>
          <a:p>
            <a:pPr indent="-302418" lvl="1" marL="914400" rtl="0" algn="just">
              <a:lnSpc>
                <a:spcPct val="150000"/>
              </a:lnSpc>
              <a:spcBef>
                <a:spcPts val="0"/>
              </a:spcBef>
              <a:spcAft>
                <a:spcPts val="0"/>
              </a:spcAft>
              <a:buClr>
                <a:srgbClr val="000000"/>
              </a:buClr>
              <a:buSzPct val="100000"/>
              <a:buChar char="○"/>
            </a:pPr>
            <a:r>
              <a:rPr lang="en" sz="1500">
                <a:solidFill>
                  <a:srgbClr val="000000"/>
                </a:solidFill>
              </a:rPr>
              <a:t>Personal information </a:t>
            </a:r>
            <a:endParaRPr sz="1500">
              <a:solidFill>
                <a:srgbClr val="000000"/>
              </a:solidFill>
            </a:endParaRPr>
          </a:p>
          <a:p>
            <a:pPr indent="-302418" lvl="1" marL="914400" rtl="0" algn="just">
              <a:lnSpc>
                <a:spcPct val="150000"/>
              </a:lnSpc>
              <a:spcBef>
                <a:spcPts val="0"/>
              </a:spcBef>
              <a:spcAft>
                <a:spcPts val="0"/>
              </a:spcAft>
              <a:buClr>
                <a:srgbClr val="000000"/>
              </a:buClr>
              <a:buSzPct val="100000"/>
              <a:buChar char="○"/>
            </a:pPr>
            <a:r>
              <a:rPr lang="en" sz="1500">
                <a:solidFill>
                  <a:srgbClr val="000000"/>
                </a:solidFill>
              </a:rPr>
              <a:t>In-game metrics </a:t>
            </a:r>
            <a:endParaRPr sz="1500">
              <a:solidFill>
                <a:srgbClr val="000000"/>
              </a:solidFill>
            </a:endParaRPr>
          </a:p>
          <a:p>
            <a:pPr indent="-302418" lvl="1" marL="914400" rtl="0" algn="just">
              <a:lnSpc>
                <a:spcPct val="150000"/>
              </a:lnSpc>
              <a:spcBef>
                <a:spcPts val="0"/>
              </a:spcBef>
              <a:spcAft>
                <a:spcPts val="0"/>
              </a:spcAft>
              <a:buClr>
                <a:srgbClr val="000000"/>
              </a:buClr>
              <a:buSzPct val="100000"/>
              <a:buChar char="○"/>
            </a:pPr>
            <a:r>
              <a:rPr lang="en" sz="1500">
                <a:solidFill>
                  <a:srgbClr val="000000"/>
                </a:solidFill>
              </a:rPr>
              <a:t>Advanced analytics </a:t>
            </a:r>
            <a:endParaRPr sz="1500">
              <a:solidFill>
                <a:srgbClr val="000000"/>
              </a:solidFill>
            </a:endParaRPr>
          </a:p>
          <a:p>
            <a:pPr indent="0" lvl="0" marL="457200" rtl="0" algn="just">
              <a:lnSpc>
                <a:spcPct val="150000"/>
              </a:lnSpc>
              <a:spcBef>
                <a:spcPts val="0"/>
              </a:spcBef>
              <a:spcAft>
                <a:spcPts val="0"/>
              </a:spcAft>
              <a:buNone/>
            </a:pPr>
            <a:r>
              <a:t/>
            </a:r>
            <a:endParaRPr sz="1500">
              <a:solidFill>
                <a:srgbClr val="000000"/>
              </a:solidFill>
            </a:endParaRPr>
          </a:p>
          <a:p>
            <a:pPr indent="0" lvl="0" marL="457200" rtl="0" algn="just">
              <a:spcBef>
                <a:spcPts val="0"/>
              </a:spcBef>
              <a:spcAft>
                <a:spcPts val="0"/>
              </a:spcAft>
              <a:buNone/>
            </a:pPr>
            <a:r>
              <a:rPr lang="en" sz="1500">
                <a:solidFill>
                  <a:srgbClr val="000000"/>
                </a:solidFill>
              </a:rPr>
              <a:t> </a:t>
            </a:r>
            <a:endParaRPr sz="1500">
              <a:solidFill>
                <a:srgbClr val="000000"/>
              </a:solidFill>
            </a:endParaRPr>
          </a:p>
          <a:p>
            <a:pPr indent="0" lvl="0" marL="1371600" rtl="0" algn="l">
              <a:spcBef>
                <a:spcPts val="0"/>
              </a:spcBef>
              <a:spcAft>
                <a:spcPts val="0"/>
              </a:spcAft>
              <a:buNone/>
            </a:pPr>
            <a:r>
              <a:t/>
            </a:r>
            <a:endParaRPr b="1" sz="11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1600"/>
              </a:spcBef>
              <a:spcAft>
                <a:spcPts val="400"/>
              </a:spcAft>
              <a:buNone/>
            </a:pPr>
            <a:r>
              <a:rPr b="1" lang="en" sz="1800">
                <a:solidFill>
                  <a:schemeClr val="dk2"/>
                </a:solidFill>
                <a:latin typeface="Arial"/>
                <a:ea typeface="Arial"/>
                <a:cs typeface="Arial"/>
                <a:sym typeface="Arial"/>
              </a:rPr>
              <a:t>DATA HANDLING</a:t>
            </a:r>
            <a:endParaRPr b="1" sz="3400"/>
          </a:p>
        </p:txBody>
      </p:sp>
      <p:sp>
        <p:nvSpPr>
          <p:cNvPr id="110" name="Google Shape;110;p17"/>
          <p:cNvSpPr txBox="1"/>
          <p:nvPr>
            <p:ph idx="1" type="body"/>
          </p:nvPr>
        </p:nvSpPr>
        <p:spPr>
          <a:xfrm>
            <a:off x="311700" y="452400"/>
            <a:ext cx="4076400" cy="3339000"/>
          </a:xfrm>
          <a:prstGeom prst="rect">
            <a:avLst/>
          </a:prstGeom>
        </p:spPr>
        <p:txBody>
          <a:bodyPr anchorCtr="0" anchor="t" bIns="91425" lIns="91425" spcFirstLastPara="1" rIns="91425" wrap="square" tIns="91425">
            <a:normAutofit fontScale="77500" lnSpcReduction="20000"/>
          </a:bodyPr>
          <a:lstStyle/>
          <a:p>
            <a:pPr indent="0" lvl="0" marL="0" rtl="0" algn="l">
              <a:lnSpc>
                <a:spcPct val="150000"/>
              </a:lnSpc>
              <a:spcBef>
                <a:spcPts val="1600"/>
              </a:spcBef>
              <a:spcAft>
                <a:spcPts val="0"/>
              </a:spcAft>
              <a:buNone/>
            </a:pPr>
            <a:r>
              <a:t/>
            </a:r>
            <a:endParaRPr sz="1500">
              <a:latin typeface="Arial"/>
              <a:ea typeface="Arial"/>
              <a:cs typeface="Arial"/>
              <a:sym typeface="Arial"/>
            </a:endParaRPr>
          </a:p>
          <a:p>
            <a:pPr indent="-302418" lvl="0" marL="457200" rtl="0" algn="l">
              <a:lnSpc>
                <a:spcPct val="150000"/>
              </a:lnSpc>
              <a:spcBef>
                <a:spcPts val="400"/>
              </a:spcBef>
              <a:spcAft>
                <a:spcPts val="0"/>
              </a:spcAft>
              <a:buClr>
                <a:srgbClr val="000000"/>
              </a:buClr>
              <a:buSzPct val="100000"/>
              <a:buFont typeface="Arial"/>
              <a:buChar char="●"/>
            </a:pPr>
            <a:r>
              <a:rPr lang="en" sz="1500">
                <a:solidFill>
                  <a:srgbClr val="000000"/>
                </a:solidFill>
                <a:latin typeface="Arial"/>
                <a:ea typeface="Arial"/>
                <a:cs typeface="Arial"/>
                <a:sym typeface="Arial"/>
              </a:rPr>
              <a:t>Missing values across the dataset were checked; it was decided to replace any missing values with zero to avoid distorting data, based on the context of football player statistics.</a:t>
            </a:r>
            <a:endParaRPr sz="1500">
              <a:solidFill>
                <a:srgbClr val="000000"/>
              </a:solidFill>
              <a:latin typeface="Arial"/>
              <a:ea typeface="Arial"/>
              <a:cs typeface="Arial"/>
              <a:sym typeface="Arial"/>
            </a:endParaRPr>
          </a:p>
          <a:p>
            <a:pPr indent="-302418" lvl="0" marL="457200" rtl="0" algn="l">
              <a:lnSpc>
                <a:spcPct val="150000"/>
              </a:lnSpc>
              <a:spcBef>
                <a:spcPts val="0"/>
              </a:spcBef>
              <a:spcAft>
                <a:spcPts val="0"/>
              </a:spcAft>
              <a:buClr>
                <a:srgbClr val="000000"/>
              </a:buClr>
              <a:buSzPct val="100000"/>
              <a:buFont typeface="Arial"/>
              <a:buChar char="●"/>
            </a:pPr>
            <a:r>
              <a:rPr lang="en" sz="1500">
                <a:solidFill>
                  <a:srgbClr val="000000"/>
                </a:solidFill>
                <a:latin typeface="Arial"/>
                <a:ea typeface="Arial"/>
                <a:cs typeface="Arial"/>
                <a:sym typeface="Arial"/>
              </a:rPr>
              <a:t>Duplicate rows were identified and removed to maintain data integrity and accuracy for analysis.</a:t>
            </a:r>
            <a:endParaRPr sz="1500">
              <a:solidFill>
                <a:srgbClr val="000000"/>
              </a:solidFill>
              <a:latin typeface="Arial"/>
              <a:ea typeface="Arial"/>
              <a:cs typeface="Arial"/>
              <a:sym typeface="Arial"/>
            </a:endParaRPr>
          </a:p>
          <a:p>
            <a:pPr indent="-302418" lvl="0" marL="457200" rtl="0" algn="l">
              <a:lnSpc>
                <a:spcPct val="150000"/>
              </a:lnSpc>
              <a:spcBef>
                <a:spcPts val="0"/>
              </a:spcBef>
              <a:spcAft>
                <a:spcPts val="0"/>
              </a:spcAft>
              <a:buClr>
                <a:srgbClr val="000000"/>
              </a:buClr>
              <a:buSzPct val="100000"/>
              <a:buFont typeface="Arial"/>
              <a:buChar char="●"/>
            </a:pPr>
            <a:r>
              <a:rPr lang="en" sz="1500">
                <a:solidFill>
                  <a:srgbClr val="000000"/>
                </a:solidFill>
                <a:latin typeface="Arial"/>
                <a:ea typeface="Arial"/>
                <a:cs typeface="Arial"/>
                <a:sym typeface="Arial"/>
              </a:rPr>
              <a:t>An 'Age Group' column was introduced, revealing that most players are under 25, indicating the sport's preference for youth due to its physical demands.</a:t>
            </a:r>
            <a:endParaRPr sz="1500">
              <a:solidFill>
                <a:srgbClr val="000000"/>
              </a:solidFill>
              <a:latin typeface="Arial"/>
              <a:ea typeface="Arial"/>
              <a:cs typeface="Arial"/>
              <a:sym typeface="Arial"/>
            </a:endParaRPr>
          </a:p>
          <a:p>
            <a:pPr indent="0" lvl="0" marL="0" rtl="0" algn="just">
              <a:lnSpc>
                <a:spcPct val="150000"/>
              </a:lnSpc>
              <a:spcBef>
                <a:spcPts val="0"/>
              </a:spcBef>
              <a:spcAft>
                <a:spcPts val="0"/>
              </a:spcAft>
              <a:buNone/>
            </a:pPr>
            <a:r>
              <a:t/>
            </a:r>
            <a:endParaRPr sz="1500">
              <a:solidFill>
                <a:srgbClr val="000000"/>
              </a:solidFill>
              <a:latin typeface="Arial"/>
              <a:ea typeface="Arial"/>
              <a:cs typeface="Arial"/>
              <a:sym typeface="Arial"/>
            </a:endParaRPr>
          </a:p>
          <a:p>
            <a:pPr indent="0" lvl="0" marL="0" rtl="0" algn="just">
              <a:spcBef>
                <a:spcPts val="0"/>
              </a:spcBef>
              <a:spcAft>
                <a:spcPts val="0"/>
              </a:spcAft>
              <a:buNone/>
            </a:pP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indent="0" lvl="0" marL="91440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11" name="Google Shape;111;p17"/>
          <p:cNvPicPr preferRelativeResize="0"/>
          <p:nvPr/>
        </p:nvPicPr>
        <p:blipFill>
          <a:blip r:embed="rId3">
            <a:alphaModFix/>
          </a:blip>
          <a:stretch>
            <a:fillRect/>
          </a:stretch>
        </p:blipFill>
        <p:spPr>
          <a:xfrm>
            <a:off x="5200100" y="932575"/>
            <a:ext cx="2665599" cy="1588249"/>
          </a:xfrm>
          <a:prstGeom prst="rect">
            <a:avLst/>
          </a:prstGeom>
          <a:noFill/>
          <a:ln>
            <a:noFill/>
          </a:ln>
        </p:spPr>
      </p:pic>
      <p:pic>
        <p:nvPicPr>
          <p:cNvPr id="112" name="Google Shape;112;p17"/>
          <p:cNvPicPr preferRelativeResize="0"/>
          <p:nvPr/>
        </p:nvPicPr>
        <p:blipFill>
          <a:blip r:embed="rId4">
            <a:alphaModFix/>
          </a:blip>
          <a:stretch>
            <a:fillRect/>
          </a:stretch>
        </p:blipFill>
        <p:spPr>
          <a:xfrm>
            <a:off x="789325" y="3159000"/>
            <a:ext cx="2480375" cy="1552000"/>
          </a:xfrm>
          <a:prstGeom prst="rect">
            <a:avLst/>
          </a:prstGeom>
          <a:noFill/>
          <a:ln>
            <a:noFill/>
          </a:ln>
        </p:spPr>
      </p:pic>
      <p:cxnSp>
        <p:nvCxnSpPr>
          <p:cNvPr id="113" name="Google Shape;113;p17"/>
          <p:cNvCxnSpPr/>
          <p:nvPr/>
        </p:nvCxnSpPr>
        <p:spPr>
          <a:xfrm>
            <a:off x="3437500" y="3819425"/>
            <a:ext cx="840300" cy="8400"/>
          </a:xfrm>
          <a:prstGeom prst="straightConnector1">
            <a:avLst/>
          </a:prstGeom>
          <a:noFill/>
          <a:ln cap="flat" cmpd="sng" w="9525">
            <a:solidFill>
              <a:schemeClr val="dk2"/>
            </a:solidFill>
            <a:prstDash val="solid"/>
            <a:round/>
            <a:headEnd len="med" w="med" type="none"/>
            <a:tailEnd len="med" w="med" type="triangle"/>
          </a:ln>
        </p:spPr>
      </p:cxnSp>
      <p:pic>
        <p:nvPicPr>
          <p:cNvPr id="114" name="Google Shape;114;p17"/>
          <p:cNvPicPr preferRelativeResize="0"/>
          <p:nvPr/>
        </p:nvPicPr>
        <p:blipFill>
          <a:blip r:embed="rId5">
            <a:alphaModFix/>
          </a:blip>
          <a:stretch>
            <a:fillRect/>
          </a:stretch>
        </p:blipFill>
        <p:spPr>
          <a:xfrm>
            <a:off x="4896183" y="3140875"/>
            <a:ext cx="2381616" cy="1588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48600" y="678025"/>
            <a:ext cx="4969625" cy="2349425"/>
          </a:xfrm>
          <a:prstGeom prst="rect">
            <a:avLst/>
          </a:prstGeom>
          <a:noFill/>
          <a:ln>
            <a:noFill/>
          </a:ln>
        </p:spPr>
      </p:pic>
      <p:pic>
        <p:nvPicPr>
          <p:cNvPr id="120" name="Google Shape;120;p18"/>
          <p:cNvPicPr preferRelativeResize="0"/>
          <p:nvPr/>
        </p:nvPicPr>
        <p:blipFill>
          <a:blip r:embed="rId4">
            <a:alphaModFix/>
          </a:blip>
          <a:stretch>
            <a:fillRect/>
          </a:stretch>
        </p:blipFill>
        <p:spPr>
          <a:xfrm>
            <a:off x="5215800" y="745013"/>
            <a:ext cx="3796475" cy="1794800"/>
          </a:xfrm>
          <a:prstGeom prst="rect">
            <a:avLst/>
          </a:prstGeom>
          <a:noFill/>
          <a:ln>
            <a:noFill/>
          </a:ln>
        </p:spPr>
      </p:pic>
      <p:sp>
        <p:nvSpPr>
          <p:cNvPr id="121" name="Google Shape;121;p18"/>
          <p:cNvSpPr txBox="1"/>
          <p:nvPr/>
        </p:nvSpPr>
        <p:spPr>
          <a:xfrm>
            <a:off x="675625" y="76475"/>
            <a:ext cx="6890100" cy="7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Plot For Number Of Players Vs Continents and their nationality</a:t>
            </a:r>
            <a:endParaRPr sz="1800">
              <a:solidFill>
                <a:schemeClr val="dk2"/>
              </a:solidFill>
              <a:latin typeface="Roboto"/>
              <a:ea typeface="Roboto"/>
              <a:cs typeface="Roboto"/>
              <a:sym typeface="Roboto"/>
            </a:endParaRPr>
          </a:p>
        </p:txBody>
      </p:sp>
      <p:sp>
        <p:nvSpPr>
          <p:cNvPr id="122" name="Google Shape;122;p18"/>
          <p:cNvSpPr txBox="1"/>
          <p:nvPr/>
        </p:nvSpPr>
        <p:spPr>
          <a:xfrm>
            <a:off x="146600" y="3065700"/>
            <a:ext cx="8521500" cy="11727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2400"/>
              </a:spcBef>
              <a:spcAft>
                <a:spcPts val="0"/>
              </a:spcAft>
              <a:buSzPts val="1200"/>
              <a:buChar char="●"/>
            </a:pPr>
            <a:r>
              <a:rPr lang="en" sz="1200"/>
              <a:t>The graph suggests a dominance of European players, likely due to the dataset's focus on Europe-based leagues.</a:t>
            </a:r>
            <a:endParaRPr sz="1200"/>
          </a:p>
          <a:p>
            <a:pPr indent="-304800" lvl="0" marL="457200" rtl="0" algn="just">
              <a:lnSpc>
                <a:spcPct val="115000"/>
              </a:lnSpc>
              <a:spcBef>
                <a:spcPts val="0"/>
              </a:spcBef>
              <a:spcAft>
                <a:spcPts val="0"/>
              </a:spcAft>
              <a:buSzPts val="1200"/>
              <a:buChar char="●"/>
            </a:pPr>
            <a:r>
              <a:rPr lang="en" sz="1200"/>
              <a:t>The data distribution represents a strong presence of European nationalities, particularly from Spain and France.</a:t>
            </a:r>
            <a:endParaRPr sz="1200"/>
          </a:p>
          <a:p>
            <a:pPr indent="-304800" lvl="0" marL="457200" rtl="0" algn="just">
              <a:lnSpc>
                <a:spcPct val="115000"/>
              </a:lnSpc>
              <a:spcBef>
                <a:spcPts val="0"/>
              </a:spcBef>
              <a:spcAft>
                <a:spcPts val="0"/>
              </a:spcAft>
              <a:buSzPts val="1200"/>
              <a:buChar char="●"/>
            </a:pPr>
            <a:r>
              <a:rPr lang="en" sz="1200"/>
              <a:t>This trend might be influenced by factors such as national league popularity, player familiarity, and regional football traditions.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9"/>
          <p:cNvPicPr preferRelativeResize="0"/>
          <p:nvPr/>
        </p:nvPicPr>
        <p:blipFill>
          <a:blip r:embed="rId3">
            <a:alphaModFix/>
          </a:blip>
          <a:stretch>
            <a:fillRect/>
          </a:stretch>
        </p:blipFill>
        <p:spPr>
          <a:xfrm>
            <a:off x="332050" y="1129700"/>
            <a:ext cx="4784876" cy="2545800"/>
          </a:xfrm>
          <a:prstGeom prst="rect">
            <a:avLst/>
          </a:prstGeom>
          <a:noFill/>
          <a:ln>
            <a:noFill/>
          </a:ln>
        </p:spPr>
      </p:pic>
      <p:sp>
        <p:nvSpPr>
          <p:cNvPr id="128" name="Google Shape;128;p19"/>
          <p:cNvSpPr txBox="1"/>
          <p:nvPr/>
        </p:nvSpPr>
        <p:spPr>
          <a:xfrm>
            <a:off x="675625" y="76475"/>
            <a:ext cx="6890100" cy="7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Plot For Count Of Players in each Major League</a:t>
            </a:r>
            <a:endParaRPr sz="1800">
              <a:solidFill>
                <a:schemeClr val="dk2"/>
              </a:solidFill>
              <a:latin typeface="Roboto"/>
              <a:ea typeface="Roboto"/>
              <a:cs typeface="Roboto"/>
              <a:sym typeface="Roboto"/>
            </a:endParaRPr>
          </a:p>
        </p:txBody>
      </p:sp>
      <p:sp>
        <p:nvSpPr>
          <p:cNvPr id="129" name="Google Shape;129;p19"/>
          <p:cNvSpPr txBox="1"/>
          <p:nvPr/>
        </p:nvSpPr>
        <p:spPr>
          <a:xfrm>
            <a:off x="5116925" y="1129700"/>
            <a:ext cx="4053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In the given plot we can see the </a:t>
            </a:r>
            <a:r>
              <a:rPr lang="en" sz="1800">
                <a:solidFill>
                  <a:schemeClr val="dk2"/>
                </a:solidFill>
                <a:latin typeface="Roboto"/>
                <a:ea typeface="Roboto"/>
                <a:cs typeface="Roboto"/>
                <a:sym typeface="Roboto"/>
              </a:rPr>
              <a:t>amount</a:t>
            </a:r>
            <a:r>
              <a:rPr lang="en" sz="1800">
                <a:solidFill>
                  <a:schemeClr val="dk2"/>
                </a:solidFill>
                <a:latin typeface="Roboto"/>
                <a:ea typeface="Roboto"/>
                <a:cs typeface="Roboto"/>
                <a:sym typeface="Roboto"/>
              </a:rPr>
              <a:t> of players in the 5 Major Leagues.</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Bundesliga</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La Liga</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Ligue 1</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Premier League</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Serie A</a:t>
            </a:r>
            <a:endParaRPr sz="18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193600" y="840325"/>
            <a:ext cx="4669724" cy="3227900"/>
          </a:xfrm>
          <a:prstGeom prst="rect">
            <a:avLst/>
          </a:prstGeom>
          <a:noFill/>
          <a:ln>
            <a:noFill/>
          </a:ln>
        </p:spPr>
      </p:pic>
      <p:sp>
        <p:nvSpPr>
          <p:cNvPr id="135" name="Google Shape;135;p20"/>
          <p:cNvSpPr txBox="1"/>
          <p:nvPr/>
        </p:nvSpPr>
        <p:spPr>
          <a:xfrm>
            <a:off x="4976275" y="1134500"/>
            <a:ext cx="4004400" cy="2764500"/>
          </a:xfrm>
          <a:prstGeom prst="rect">
            <a:avLst/>
          </a:prstGeom>
          <a:noFill/>
          <a:ln>
            <a:noFill/>
          </a:ln>
        </p:spPr>
        <p:txBody>
          <a:bodyPr anchorCtr="0" anchor="t" bIns="91425" lIns="91425" spcFirstLastPara="1" rIns="91425" wrap="square" tIns="91425">
            <a:noAutofit/>
          </a:bodyPr>
          <a:lstStyle/>
          <a:p>
            <a:pPr indent="-304800" lvl="0" marL="457200" rtl="0" algn="just">
              <a:lnSpc>
                <a:spcPct val="150000"/>
              </a:lnSpc>
              <a:spcBef>
                <a:spcPts val="2400"/>
              </a:spcBef>
              <a:spcAft>
                <a:spcPts val="0"/>
              </a:spcAft>
              <a:buSzPts val="1200"/>
              <a:buChar char="●"/>
            </a:pPr>
            <a:r>
              <a:rPr lang="en" sz="1200"/>
              <a:t>The dataset reveals that Defenders (DF) are the most prevalent group.</a:t>
            </a:r>
            <a:endParaRPr sz="1200"/>
          </a:p>
          <a:p>
            <a:pPr indent="-304800" lvl="0" marL="457200" rtl="0" algn="just">
              <a:lnSpc>
                <a:spcPct val="150000"/>
              </a:lnSpc>
              <a:spcBef>
                <a:spcPts val="0"/>
              </a:spcBef>
              <a:spcAft>
                <a:spcPts val="0"/>
              </a:spcAft>
              <a:buSzPts val="1200"/>
              <a:buChar char="●"/>
            </a:pPr>
            <a:r>
              <a:rPr lang="en" sz="1200"/>
              <a:t>Following closely are Midfielders (MF) and Forwards (FW), with Goalkeepers (GK) being the least represented. </a:t>
            </a:r>
            <a:endParaRPr sz="1200"/>
          </a:p>
          <a:p>
            <a:pPr indent="-304800" lvl="0" marL="457200" rtl="0" algn="just">
              <a:lnSpc>
                <a:spcPct val="150000"/>
              </a:lnSpc>
              <a:spcBef>
                <a:spcPts val="0"/>
              </a:spcBef>
              <a:spcAft>
                <a:spcPts val="0"/>
              </a:spcAft>
              <a:buSzPts val="1200"/>
              <a:buChar char="●"/>
            </a:pPr>
            <a:r>
              <a:rPr lang="en" sz="1200"/>
              <a:t>This reflects typical player composition in a football team, where a larger number of defenders and midfielders is often required.</a:t>
            </a:r>
            <a:endParaRPr sz="1200"/>
          </a:p>
        </p:txBody>
      </p:sp>
      <p:sp>
        <p:nvSpPr>
          <p:cNvPr id="136" name="Google Shape;136;p20"/>
          <p:cNvSpPr txBox="1"/>
          <p:nvPr/>
        </p:nvSpPr>
        <p:spPr>
          <a:xfrm>
            <a:off x="1892950" y="172075"/>
            <a:ext cx="53985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DISTRIBUTION OF PLAYERS BY POSITION </a:t>
            </a:r>
            <a:endParaRPr sz="18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1"/>
          <p:cNvPicPr preferRelativeResize="0"/>
          <p:nvPr/>
        </p:nvPicPr>
        <p:blipFill>
          <a:blip r:embed="rId3">
            <a:alphaModFix/>
          </a:blip>
          <a:stretch>
            <a:fillRect/>
          </a:stretch>
        </p:blipFill>
        <p:spPr>
          <a:xfrm>
            <a:off x="86375" y="1198147"/>
            <a:ext cx="2658324" cy="1414350"/>
          </a:xfrm>
          <a:prstGeom prst="rect">
            <a:avLst/>
          </a:prstGeom>
          <a:noFill/>
          <a:ln>
            <a:noFill/>
          </a:ln>
        </p:spPr>
      </p:pic>
      <p:pic>
        <p:nvPicPr>
          <p:cNvPr id="142" name="Google Shape;142;p21"/>
          <p:cNvPicPr preferRelativeResize="0"/>
          <p:nvPr/>
        </p:nvPicPr>
        <p:blipFill>
          <a:blip r:embed="rId4">
            <a:alphaModFix/>
          </a:blip>
          <a:stretch>
            <a:fillRect/>
          </a:stretch>
        </p:blipFill>
        <p:spPr>
          <a:xfrm>
            <a:off x="2935900" y="1211238"/>
            <a:ext cx="2609125" cy="1388200"/>
          </a:xfrm>
          <a:prstGeom prst="rect">
            <a:avLst/>
          </a:prstGeom>
          <a:noFill/>
          <a:ln>
            <a:noFill/>
          </a:ln>
        </p:spPr>
      </p:pic>
      <p:pic>
        <p:nvPicPr>
          <p:cNvPr id="143" name="Google Shape;143;p21"/>
          <p:cNvPicPr preferRelativeResize="0"/>
          <p:nvPr/>
        </p:nvPicPr>
        <p:blipFill>
          <a:blip r:embed="rId5">
            <a:alphaModFix/>
          </a:blip>
          <a:stretch>
            <a:fillRect/>
          </a:stretch>
        </p:blipFill>
        <p:spPr>
          <a:xfrm>
            <a:off x="5895600" y="1100963"/>
            <a:ext cx="3023650" cy="1608725"/>
          </a:xfrm>
          <a:prstGeom prst="rect">
            <a:avLst/>
          </a:prstGeom>
          <a:noFill/>
          <a:ln>
            <a:noFill/>
          </a:ln>
        </p:spPr>
      </p:pic>
      <p:sp>
        <p:nvSpPr>
          <p:cNvPr id="144" name="Google Shape;144;p21"/>
          <p:cNvSpPr txBox="1"/>
          <p:nvPr/>
        </p:nvSpPr>
        <p:spPr>
          <a:xfrm>
            <a:off x="1510550" y="70100"/>
            <a:ext cx="50862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BOX PLOT TO CHECK FOR OUTLIERS</a:t>
            </a:r>
            <a:endParaRPr sz="1800">
              <a:solidFill>
                <a:schemeClr val="dk2"/>
              </a:solidFill>
              <a:latin typeface="Roboto"/>
              <a:ea typeface="Roboto"/>
              <a:cs typeface="Roboto"/>
              <a:sym typeface="Roboto"/>
            </a:endParaRPr>
          </a:p>
        </p:txBody>
      </p:sp>
      <p:sp>
        <p:nvSpPr>
          <p:cNvPr id="145" name="Google Shape;145;p21"/>
          <p:cNvSpPr txBox="1"/>
          <p:nvPr/>
        </p:nvSpPr>
        <p:spPr>
          <a:xfrm>
            <a:off x="0" y="2763400"/>
            <a:ext cx="6816000" cy="21924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2400"/>
              </a:spcBef>
              <a:spcAft>
                <a:spcPts val="0"/>
              </a:spcAft>
              <a:buSzPts val="1100"/>
              <a:buChar char="●"/>
            </a:pPr>
            <a:r>
              <a:rPr lang="en" sz="1100"/>
              <a:t>The (left side) box plot depicts a concentration of participants in their mid-to-late twenties, with outliers reaching their forties.</a:t>
            </a:r>
            <a:endParaRPr sz="1100"/>
          </a:p>
          <a:p>
            <a:pPr indent="-298450" lvl="0" marL="457200" rtl="0" algn="l">
              <a:lnSpc>
                <a:spcPct val="150000"/>
              </a:lnSpc>
              <a:spcBef>
                <a:spcPts val="0"/>
              </a:spcBef>
              <a:spcAft>
                <a:spcPts val="0"/>
              </a:spcAft>
              <a:buSzPts val="1100"/>
              <a:buChar char="●"/>
            </a:pPr>
            <a:r>
              <a:rPr lang="en" sz="1100"/>
              <a:t>The  (center) box plot indicates that most players participate in a moderate number of matches, with only a few engaging in exceptionally high or low counts.</a:t>
            </a:r>
            <a:endParaRPr sz="1100"/>
          </a:p>
          <a:p>
            <a:pPr indent="-298450" lvl="0" marL="457200" rtl="0" algn="just">
              <a:lnSpc>
                <a:spcPct val="150000"/>
              </a:lnSpc>
              <a:spcBef>
                <a:spcPts val="0"/>
              </a:spcBef>
              <a:spcAft>
                <a:spcPts val="0"/>
              </a:spcAft>
              <a:buSzPts val="1100"/>
              <a:buChar char="●"/>
            </a:pPr>
            <a:r>
              <a:rPr lang="en" sz="1100"/>
              <a:t>In the (right side) box plot, the concentration toward the lower end of the plot shows that most players score only a few goals, while a significant number of outliers highlight exceptional goal scorers.</a:t>
            </a:r>
            <a:endParaRPr sz="1100"/>
          </a:p>
          <a:p>
            <a:pPr indent="0" lvl="0" marL="0" rtl="0" algn="l">
              <a:lnSpc>
                <a:spcPct val="115000"/>
              </a:lnSpc>
              <a:spcBef>
                <a:spcPts val="2400"/>
              </a:spcBef>
              <a:spcAft>
                <a:spcPts val="2400"/>
              </a:spcAft>
              <a:buNone/>
            </a:pPr>
            <a:r>
              <a:t/>
            </a:r>
            <a:endParaRPr sz="1100"/>
          </a:p>
        </p:txBody>
      </p:sp>
      <p:sp>
        <p:nvSpPr>
          <p:cNvPr id="146" name="Google Shape;146;p21"/>
          <p:cNvSpPr txBox="1"/>
          <p:nvPr/>
        </p:nvSpPr>
        <p:spPr>
          <a:xfrm>
            <a:off x="229450" y="669225"/>
            <a:ext cx="19503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147" name="Google Shape;147;p21"/>
          <p:cNvSpPr txBox="1"/>
          <p:nvPr/>
        </p:nvSpPr>
        <p:spPr>
          <a:xfrm>
            <a:off x="2935900" y="822275"/>
            <a:ext cx="23073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Roboto"/>
                <a:ea typeface="Roboto"/>
                <a:cs typeface="Roboto"/>
                <a:sym typeface="Roboto"/>
              </a:rPr>
              <a:t>Box Plot of </a:t>
            </a:r>
            <a:r>
              <a:rPr lang="en" sz="900">
                <a:solidFill>
                  <a:schemeClr val="dk2"/>
                </a:solidFill>
                <a:latin typeface="Roboto"/>
                <a:ea typeface="Roboto"/>
                <a:cs typeface="Roboto"/>
                <a:sym typeface="Roboto"/>
              </a:rPr>
              <a:t>matches</a:t>
            </a:r>
            <a:r>
              <a:rPr lang="en" sz="900">
                <a:solidFill>
                  <a:schemeClr val="dk2"/>
                </a:solidFill>
                <a:latin typeface="Roboto"/>
                <a:ea typeface="Roboto"/>
                <a:cs typeface="Roboto"/>
                <a:sym typeface="Roboto"/>
              </a:rPr>
              <a:t> played</a:t>
            </a:r>
            <a:endParaRPr sz="900">
              <a:solidFill>
                <a:schemeClr val="dk2"/>
              </a:solidFill>
              <a:latin typeface="Roboto"/>
              <a:ea typeface="Roboto"/>
              <a:cs typeface="Roboto"/>
              <a:sym typeface="Roboto"/>
            </a:endParaRPr>
          </a:p>
        </p:txBody>
      </p:sp>
      <p:sp>
        <p:nvSpPr>
          <p:cNvPr id="148" name="Google Shape;148;p21"/>
          <p:cNvSpPr txBox="1"/>
          <p:nvPr/>
        </p:nvSpPr>
        <p:spPr>
          <a:xfrm>
            <a:off x="229450" y="822275"/>
            <a:ext cx="2502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Roboto"/>
                <a:ea typeface="Roboto"/>
                <a:cs typeface="Roboto"/>
                <a:sym typeface="Roboto"/>
              </a:rPr>
              <a:t>Box plot of players age</a:t>
            </a:r>
            <a:endParaRPr sz="900">
              <a:solidFill>
                <a:schemeClr val="dk2"/>
              </a:solidFill>
              <a:latin typeface="Roboto"/>
              <a:ea typeface="Roboto"/>
              <a:cs typeface="Roboto"/>
              <a:sym typeface="Roboto"/>
            </a:endParaRPr>
          </a:p>
        </p:txBody>
      </p:sp>
      <p:sp>
        <p:nvSpPr>
          <p:cNvPr id="149" name="Google Shape;149;p21"/>
          <p:cNvSpPr txBox="1"/>
          <p:nvPr/>
        </p:nvSpPr>
        <p:spPr>
          <a:xfrm>
            <a:off x="6360850" y="822275"/>
            <a:ext cx="20331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Roboto"/>
                <a:ea typeface="Roboto"/>
                <a:cs typeface="Roboto"/>
                <a:sym typeface="Roboto"/>
              </a:rPr>
              <a:t>Box Plot of goals scored</a:t>
            </a:r>
            <a:endParaRPr sz="18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